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58" r:id="rId5"/>
    <p:sldId id="259" r:id="rId6"/>
    <p:sldId id="260" r:id="rId7"/>
    <p:sldId id="261" r:id="rId8"/>
    <p:sldId id="262" r:id="rId9"/>
    <p:sldId id="263"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8A01183-1EE6-4E05-A8F7-5C7060672545}" v="4" dt="2025-02-25T15:32:33.78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1" autoAdjust="0"/>
    <p:restoredTop sz="94660"/>
  </p:normalViewPr>
  <p:slideViewPr>
    <p:cSldViewPr snapToGrid="0">
      <p:cViewPr varScale="1">
        <p:scale>
          <a:sx n="102" d="100"/>
          <a:sy n="102" d="100"/>
        </p:scale>
        <p:origin x="138" y="1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195BD-30A3-1E2F-932C-1230C493742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A1B642D-3C35-2D20-7310-24E6DDC3CF3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212AA94-D4BA-2C2E-19A8-8C9D7DC56DFC}"/>
              </a:ext>
            </a:extLst>
          </p:cNvPr>
          <p:cNvSpPr>
            <a:spLocks noGrp="1"/>
          </p:cNvSpPr>
          <p:nvPr>
            <p:ph type="dt" sz="half" idx="10"/>
          </p:nvPr>
        </p:nvSpPr>
        <p:spPr/>
        <p:txBody>
          <a:bodyPr/>
          <a:lstStyle/>
          <a:p>
            <a:fld id="{2076A365-1A88-4949-85CD-9E7031AB0B5D}" type="datetimeFigureOut">
              <a:rPr lang="en-US" smtClean="0"/>
              <a:t>2/11/2026</a:t>
            </a:fld>
            <a:endParaRPr lang="en-US"/>
          </a:p>
        </p:txBody>
      </p:sp>
      <p:sp>
        <p:nvSpPr>
          <p:cNvPr id="5" name="Footer Placeholder 4">
            <a:extLst>
              <a:ext uri="{FF2B5EF4-FFF2-40B4-BE49-F238E27FC236}">
                <a16:creationId xmlns:a16="http://schemas.microsoft.com/office/drawing/2014/main" id="{81A3F1E8-91DA-B8BD-29B5-9236B13185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E29FBD-B793-4EB5-C35E-459FF1957EBB}"/>
              </a:ext>
            </a:extLst>
          </p:cNvPr>
          <p:cNvSpPr>
            <a:spLocks noGrp="1"/>
          </p:cNvSpPr>
          <p:nvPr>
            <p:ph type="sldNum" sz="quarter" idx="12"/>
          </p:nvPr>
        </p:nvSpPr>
        <p:spPr/>
        <p:txBody>
          <a:bodyPr/>
          <a:lstStyle/>
          <a:p>
            <a:fld id="{56AA9D3B-6EC6-4AF9-B41E-67A7128C24E2}" type="slidenum">
              <a:rPr lang="en-US" smtClean="0"/>
              <a:t>‹#›</a:t>
            </a:fld>
            <a:endParaRPr lang="en-US"/>
          </a:p>
        </p:txBody>
      </p:sp>
    </p:spTree>
    <p:extLst>
      <p:ext uri="{BB962C8B-B14F-4D97-AF65-F5344CB8AC3E}">
        <p14:creationId xmlns:p14="http://schemas.microsoft.com/office/powerpoint/2010/main" val="3823856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8B260A-AC90-717D-1534-D982A5597D4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69339A1-2B03-4C21-B0F2-F52E9D21D26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A16978-8049-6208-8F00-4E8C3D719A5C}"/>
              </a:ext>
            </a:extLst>
          </p:cNvPr>
          <p:cNvSpPr>
            <a:spLocks noGrp="1"/>
          </p:cNvSpPr>
          <p:nvPr>
            <p:ph type="dt" sz="half" idx="10"/>
          </p:nvPr>
        </p:nvSpPr>
        <p:spPr/>
        <p:txBody>
          <a:bodyPr/>
          <a:lstStyle/>
          <a:p>
            <a:fld id="{2076A365-1A88-4949-85CD-9E7031AB0B5D}" type="datetimeFigureOut">
              <a:rPr lang="en-US" smtClean="0"/>
              <a:t>2/11/2026</a:t>
            </a:fld>
            <a:endParaRPr lang="en-US"/>
          </a:p>
        </p:txBody>
      </p:sp>
      <p:sp>
        <p:nvSpPr>
          <p:cNvPr id="5" name="Footer Placeholder 4">
            <a:extLst>
              <a:ext uri="{FF2B5EF4-FFF2-40B4-BE49-F238E27FC236}">
                <a16:creationId xmlns:a16="http://schemas.microsoft.com/office/drawing/2014/main" id="{B6465D83-0002-1679-3F12-AD5C98DCC0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927A3B4-4A77-749B-863E-D095F2E33BBF}"/>
              </a:ext>
            </a:extLst>
          </p:cNvPr>
          <p:cNvSpPr>
            <a:spLocks noGrp="1"/>
          </p:cNvSpPr>
          <p:nvPr>
            <p:ph type="sldNum" sz="quarter" idx="12"/>
          </p:nvPr>
        </p:nvSpPr>
        <p:spPr/>
        <p:txBody>
          <a:bodyPr/>
          <a:lstStyle/>
          <a:p>
            <a:fld id="{56AA9D3B-6EC6-4AF9-B41E-67A7128C24E2}" type="slidenum">
              <a:rPr lang="en-US" smtClean="0"/>
              <a:t>‹#›</a:t>
            </a:fld>
            <a:endParaRPr lang="en-US"/>
          </a:p>
        </p:txBody>
      </p:sp>
    </p:spTree>
    <p:extLst>
      <p:ext uri="{BB962C8B-B14F-4D97-AF65-F5344CB8AC3E}">
        <p14:creationId xmlns:p14="http://schemas.microsoft.com/office/powerpoint/2010/main" val="14160856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C3C3A7-1547-BFEF-8C8F-D85A4665887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E78576B-9ABC-E5E7-446C-FE11583324D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F9E81FA-7F15-13D1-1C36-4523845851C5}"/>
              </a:ext>
            </a:extLst>
          </p:cNvPr>
          <p:cNvSpPr>
            <a:spLocks noGrp="1"/>
          </p:cNvSpPr>
          <p:nvPr>
            <p:ph type="dt" sz="half" idx="10"/>
          </p:nvPr>
        </p:nvSpPr>
        <p:spPr/>
        <p:txBody>
          <a:bodyPr/>
          <a:lstStyle/>
          <a:p>
            <a:fld id="{2076A365-1A88-4949-85CD-9E7031AB0B5D}" type="datetimeFigureOut">
              <a:rPr lang="en-US" smtClean="0"/>
              <a:t>2/11/2026</a:t>
            </a:fld>
            <a:endParaRPr lang="en-US"/>
          </a:p>
        </p:txBody>
      </p:sp>
      <p:sp>
        <p:nvSpPr>
          <p:cNvPr id="5" name="Footer Placeholder 4">
            <a:extLst>
              <a:ext uri="{FF2B5EF4-FFF2-40B4-BE49-F238E27FC236}">
                <a16:creationId xmlns:a16="http://schemas.microsoft.com/office/drawing/2014/main" id="{188C3076-880C-DA54-1B5A-0FDBB118E18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B70682-F192-F64A-EF27-E7393FFD3ABC}"/>
              </a:ext>
            </a:extLst>
          </p:cNvPr>
          <p:cNvSpPr>
            <a:spLocks noGrp="1"/>
          </p:cNvSpPr>
          <p:nvPr>
            <p:ph type="sldNum" sz="quarter" idx="12"/>
          </p:nvPr>
        </p:nvSpPr>
        <p:spPr/>
        <p:txBody>
          <a:bodyPr/>
          <a:lstStyle/>
          <a:p>
            <a:fld id="{56AA9D3B-6EC6-4AF9-B41E-67A7128C24E2}" type="slidenum">
              <a:rPr lang="en-US" smtClean="0"/>
              <a:t>‹#›</a:t>
            </a:fld>
            <a:endParaRPr lang="en-US"/>
          </a:p>
        </p:txBody>
      </p:sp>
    </p:spTree>
    <p:extLst>
      <p:ext uri="{BB962C8B-B14F-4D97-AF65-F5344CB8AC3E}">
        <p14:creationId xmlns:p14="http://schemas.microsoft.com/office/powerpoint/2010/main" val="613411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C05C31-FC68-106A-7FE2-7B11F6C3530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68F64E0-D1D3-1C48-AC20-F11D4F18466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C5C486-CC86-F7E0-7DC8-D1DAED78D008}"/>
              </a:ext>
            </a:extLst>
          </p:cNvPr>
          <p:cNvSpPr>
            <a:spLocks noGrp="1"/>
          </p:cNvSpPr>
          <p:nvPr>
            <p:ph type="dt" sz="half" idx="10"/>
          </p:nvPr>
        </p:nvSpPr>
        <p:spPr/>
        <p:txBody>
          <a:bodyPr/>
          <a:lstStyle/>
          <a:p>
            <a:fld id="{2076A365-1A88-4949-85CD-9E7031AB0B5D}" type="datetimeFigureOut">
              <a:rPr lang="en-US" smtClean="0"/>
              <a:t>2/11/2026</a:t>
            </a:fld>
            <a:endParaRPr lang="en-US"/>
          </a:p>
        </p:txBody>
      </p:sp>
      <p:sp>
        <p:nvSpPr>
          <p:cNvPr id="5" name="Footer Placeholder 4">
            <a:extLst>
              <a:ext uri="{FF2B5EF4-FFF2-40B4-BE49-F238E27FC236}">
                <a16:creationId xmlns:a16="http://schemas.microsoft.com/office/drawing/2014/main" id="{6E955DE7-9241-7355-A093-D4011D0EE2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6787F6-C1F9-E225-496A-8BC0E98C5B67}"/>
              </a:ext>
            </a:extLst>
          </p:cNvPr>
          <p:cNvSpPr>
            <a:spLocks noGrp="1"/>
          </p:cNvSpPr>
          <p:nvPr>
            <p:ph type="sldNum" sz="quarter" idx="12"/>
          </p:nvPr>
        </p:nvSpPr>
        <p:spPr/>
        <p:txBody>
          <a:bodyPr/>
          <a:lstStyle/>
          <a:p>
            <a:fld id="{56AA9D3B-6EC6-4AF9-B41E-67A7128C24E2}" type="slidenum">
              <a:rPr lang="en-US" smtClean="0"/>
              <a:t>‹#›</a:t>
            </a:fld>
            <a:endParaRPr lang="en-US"/>
          </a:p>
        </p:txBody>
      </p:sp>
    </p:spTree>
    <p:extLst>
      <p:ext uri="{BB962C8B-B14F-4D97-AF65-F5344CB8AC3E}">
        <p14:creationId xmlns:p14="http://schemas.microsoft.com/office/powerpoint/2010/main" val="14262924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A85237-22DB-DFCF-9FB4-6491120A472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97E6548-22A4-40A2-F470-39B8E9C7050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656DFE4-A36A-89E4-7856-C3879E57D1C5}"/>
              </a:ext>
            </a:extLst>
          </p:cNvPr>
          <p:cNvSpPr>
            <a:spLocks noGrp="1"/>
          </p:cNvSpPr>
          <p:nvPr>
            <p:ph type="dt" sz="half" idx="10"/>
          </p:nvPr>
        </p:nvSpPr>
        <p:spPr/>
        <p:txBody>
          <a:bodyPr/>
          <a:lstStyle/>
          <a:p>
            <a:fld id="{2076A365-1A88-4949-85CD-9E7031AB0B5D}" type="datetimeFigureOut">
              <a:rPr lang="en-US" smtClean="0"/>
              <a:t>2/11/2026</a:t>
            </a:fld>
            <a:endParaRPr lang="en-US"/>
          </a:p>
        </p:txBody>
      </p:sp>
      <p:sp>
        <p:nvSpPr>
          <p:cNvPr id="5" name="Footer Placeholder 4">
            <a:extLst>
              <a:ext uri="{FF2B5EF4-FFF2-40B4-BE49-F238E27FC236}">
                <a16:creationId xmlns:a16="http://schemas.microsoft.com/office/drawing/2014/main" id="{16747F4C-0690-9E4E-D45D-DDDA591F8A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7EDD65-C54C-15C2-F2C5-EE7BC621E963}"/>
              </a:ext>
            </a:extLst>
          </p:cNvPr>
          <p:cNvSpPr>
            <a:spLocks noGrp="1"/>
          </p:cNvSpPr>
          <p:nvPr>
            <p:ph type="sldNum" sz="quarter" idx="12"/>
          </p:nvPr>
        </p:nvSpPr>
        <p:spPr/>
        <p:txBody>
          <a:bodyPr/>
          <a:lstStyle/>
          <a:p>
            <a:fld id="{56AA9D3B-6EC6-4AF9-B41E-67A7128C24E2}" type="slidenum">
              <a:rPr lang="en-US" smtClean="0"/>
              <a:t>‹#›</a:t>
            </a:fld>
            <a:endParaRPr lang="en-US"/>
          </a:p>
        </p:txBody>
      </p:sp>
    </p:spTree>
    <p:extLst>
      <p:ext uri="{BB962C8B-B14F-4D97-AF65-F5344CB8AC3E}">
        <p14:creationId xmlns:p14="http://schemas.microsoft.com/office/powerpoint/2010/main" val="41581662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F0A7F-CC3F-0C01-0130-7C98719B197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7776C22-AFD0-5289-F855-6F7A67C0DE9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258A07D-71DA-07D0-9D1E-F6996EBAA11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EFDB6E0-5490-3DD9-1CF1-A38071D4E297}"/>
              </a:ext>
            </a:extLst>
          </p:cNvPr>
          <p:cNvSpPr>
            <a:spLocks noGrp="1"/>
          </p:cNvSpPr>
          <p:nvPr>
            <p:ph type="dt" sz="half" idx="10"/>
          </p:nvPr>
        </p:nvSpPr>
        <p:spPr/>
        <p:txBody>
          <a:bodyPr/>
          <a:lstStyle/>
          <a:p>
            <a:fld id="{2076A365-1A88-4949-85CD-9E7031AB0B5D}" type="datetimeFigureOut">
              <a:rPr lang="en-US" smtClean="0"/>
              <a:t>2/11/2026</a:t>
            </a:fld>
            <a:endParaRPr lang="en-US"/>
          </a:p>
        </p:txBody>
      </p:sp>
      <p:sp>
        <p:nvSpPr>
          <p:cNvPr id="6" name="Footer Placeholder 5">
            <a:extLst>
              <a:ext uri="{FF2B5EF4-FFF2-40B4-BE49-F238E27FC236}">
                <a16:creationId xmlns:a16="http://schemas.microsoft.com/office/drawing/2014/main" id="{5FC9D282-FC05-E9B2-059C-B8883982D35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2C4A0D6-0A52-F441-2AC4-0BAC5046D6DC}"/>
              </a:ext>
            </a:extLst>
          </p:cNvPr>
          <p:cNvSpPr>
            <a:spLocks noGrp="1"/>
          </p:cNvSpPr>
          <p:nvPr>
            <p:ph type="sldNum" sz="quarter" idx="12"/>
          </p:nvPr>
        </p:nvSpPr>
        <p:spPr/>
        <p:txBody>
          <a:bodyPr/>
          <a:lstStyle/>
          <a:p>
            <a:fld id="{56AA9D3B-6EC6-4AF9-B41E-67A7128C24E2}" type="slidenum">
              <a:rPr lang="en-US" smtClean="0"/>
              <a:t>‹#›</a:t>
            </a:fld>
            <a:endParaRPr lang="en-US"/>
          </a:p>
        </p:txBody>
      </p:sp>
    </p:spTree>
    <p:extLst>
      <p:ext uri="{BB962C8B-B14F-4D97-AF65-F5344CB8AC3E}">
        <p14:creationId xmlns:p14="http://schemas.microsoft.com/office/powerpoint/2010/main" val="1103687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3A606-C1E2-94B1-0569-F9BC6C1C0FF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A42FA39-C33B-59BB-EF8D-55D69B2D5C2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F527235-9BBB-1059-3912-665B4A9BB25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1578AD2-2317-513B-7EAF-55B54ACB488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B2E0DA3-151C-EACB-C53D-335745E260A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1180AA4-A9A9-6464-B08C-307161AF1452}"/>
              </a:ext>
            </a:extLst>
          </p:cNvPr>
          <p:cNvSpPr>
            <a:spLocks noGrp="1"/>
          </p:cNvSpPr>
          <p:nvPr>
            <p:ph type="dt" sz="half" idx="10"/>
          </p:nvPr>
        </p:nvSpPr>
        <p:spPr/>
        <p:txBody>
          <a:bodyPr/>
          <a:lstStyle/>
          <a:p>
            <a:fld id="{2076A365-1A88-4949-85CD-9E7031AB0B5D}" type="datetimeFigureOut">
              <a:rPr lang="en-US" smtClean="0"/>
              <a:t>2/11/2026</a:t>
            </a:fld>
            <a:endParaRPr lang="en-US"/>
          </a:p>
        </p:txBody>
      </p:sp>
      <p:sp>
        <p:nvSpPr>
          <p:cNvPr id="8" name="Footer Placeholder 7">
            <a:extLst>
              <a:ext uri="{FF2B5EF4-FFF2-40B4-BE49-F238E27FC236}">
                <a16:creationId xmlns:a16="http://schemas.microsoft.com/office/drawing/2014/main" id="{DA2F7412-AE04-BB9D-439A-A4EA5DC2626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331218E-9846-E34F-2097-C61BA1831383}"/>
              </a:ext>
            </a:extLst>
          </p:cNvPr>
          <p:cNvSpPr>
            <a:spLocks noGrp="1"/>
          </p:cNvSpPr>
          <p:nvPr>
            <p:ph type="sldNum" sz="quarter" idx="12"/>
          </p:nvPr>
        </p:nvSpPr>
        <p:spPr/>
        <p:txBody>
          <a:bodyPr/>
          <a:lstStyle/>
          <a:p>
            <a:fld id="{56AA9D3B-6EC6-4AF9-B41E-67A7128C24E2}" type="slidenum">
              <a:rPr lang="en-US" smtClean="0"/>
              <a:t>‹#›</a:t>
            </a:fld>
            <a:endParaRPr lang="en-US"/>
          </a:p>
        </p:txBody>
      </p:sp>
    </p:spTree>
    <p:extLst>
      <p:ext uri="{BB962C8B-B14F-4D97-AF65-F5344CB8AC3E}">
        <p14:creationId xmlns:p14="http://schemas.microsoft.com/office/powerpoint/2010/main" val="9053668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E43F9-FCE7-7CE2-C88B-B068A68B97B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1A48D81-BD36-BD30-CE18-4011DCA7E3FF}"/>
              </a:ext>
            </a:extLst>
          </p:cNvPr>
          <p:cNvSpPr>
            <a:spLocks noGrp="1"/>
          </p:cNvSpPr>
          <p:nvPr>
            <p:ph type="dt" sz="half" idx="10"/>
          </p:nvPr>
        </p:nvSpPr>
        <p:spPr/>
        <p:txBody>
          <a:bodyPr/>
          <a:lstStyle/>
          <a:p>
            <a:fld id="{2076A365-1A88-4949-85CD-9E7031AB0B5D}" type="datetimeFigureOut">
              <a:rPr lang="en-US" smtClean="0"/>
              <a:t>2/11/2026</a:t>
            </a:fld>
            <a:endParaRPr lang="en-US"/>
          </a:p>
        </p:txBody>
      </p:sp>
      <p:sp>
        <p:nvSpPr>
          <p:cNvPr id="4" name="Footer Placeholder 3">
            <a:extLst>
              <a:ext uri="{FF2B5EF4-FFF2-40B4-BE49-F238E27FC236}">
                <a16:creationId xmlns:a16="http://schemas.microsoft.com/office/drawing/2014/main" id="{D6467A17-A8DD-170A-79C6-C01CC047D3A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0BD28BA-AA0E-B38C-6835-308C82525CC4}"/>
              </a:ext>
            </a:extLst>
          </p:cNvPr>
          <p:cNvSpPr>
            <a:spLocks noGrp="1"/>
          </p:cNvSpPr>
          <p:nvPr>
            <p:ph type="sldNum" sz="quarter" idx="12"/>
          </p:nvPr>
        </p:nvSpPr>
        <p:spPr/>
        <p:txBody>
          <a:bodyPr/>
          <a:lstStyle/>
          <a:p>
            <a:fld id="{56AA9D3B-6EC6-4AF9-B41E-67A7128C24E2}" type="slidenum">
              <a:rPr lang="en-US" smtClean="0"/>
              <a:t>‹#›</a:t>
            </a:fld>
            <a:endParaRPr lang="en-US"/>
          </a:p>
        </p:txBody>
      </p:sp>
    </p:spTree>
    <p:extLst>
      <p:ext uri="{BB962C8B-B14F-4D97-AF65-F5344CB8AC3E}">
        <p14:creationId xmlns:p14="http://schemas.microsoft.com/office/powerpoint/2010/main" val="8624969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7221268-BF52-DA52-2771-30B54AA2234C}"/>
              </a:ext>
            </a:extLst>
          </p:cNvPr>
          <p:cNvSpPr>
            <a:spLocks noGrp="1"/>
          </p:cNvSpPr>
          <p:nvPr>
            <p:ph type="dt" sz="half" idx="10"/>
          </p:nvPr>
        </p:nvSpPr>
        <p:spPr/>
        <p:txBody>
          <a:bodyPr/>
          <a:lstStyle/>
          <a:p>
            <a:fld id="{2076A365-1A88-4949-85CD-9E7031AB0B5D}" type="datetimeFigureOut">
              <a:rPr lang="en-US" smtClean="0"/>
              <a:t>2/11/2026</a:t>
            </a:fld>
            <a:endParaRPr lang="en-US"/>
          </a:p>
        </p:txBody>
      </p:sp>
      <p:sp>
        <p:nvSpPr>
          <p:cNvPr id="3" name="Footer Placeholder 2">
            <a:extLst>
              <a:ext uri="{FF2B5EF4-FFF2-40B4-BE49-F238E27FC236}">
                <a16:creationId xmlns:a16="http://schemas.microsoft.com/office/drawing/2014/main" id="{DF6195CE-66BD-9036-D112-144E9F0D576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E6DD2F3-FACF-76F5-5419-7A52594A7EEE}"/>
              </a:ext>
            </a:extLst>
          </p:cNvPr>
          <p:cNvSpPr>
            <a:spLocks noGrp="1"/>
          </p:cNvSpPr>
          <p:nvPr>
            <p:ph type="sldNum" sz="quarter" idx="12"/>
          </p:nvPr>
        </p:nvSpPr>
        <p:spPr/>
        <p:txBody>
          <a:bodyPr/>
          <a:lstStyle/>
          <a:p>
            <a:fld id="{56AA9D3B-6EC6-4AF9-B41E-67A7128C24E2}" type="slidenum">
              <a:rPr lang="en-US" smtClean="0"/>
              <a:t>‹#›</a:t>
            </a:fld>
            <a:endParaRPr lang="en-US"/>
          </a:p>
        </p:txBody>
      </p:sp>
    </p:spTree>
    <p:extLst>
      <p:ext uri="{BB962C8B-B14F-4D97-AF65-F5344CB8AC3E}">
        <p14:creationId xmlns:p14="http://schemas.microsoft.com/office/powerpoint/2010/main" val="2353102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C6ABA-8B64-B213-3DAD-E384B8BF58C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1A3C703-E142-C07F-15B0-93495DF1A90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2DCE67D-25AF-84A7-75ED-E32747B341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24745A4-4857-50E4-4631-491F475092EE}"/>
              </a:ext>
            </a:extLst>
          </p:cNvPr>
          <p:cNvSpPr>
            <a:spLocks noGrp="1"/>
          </p:cNvSpPr>
          <p:nvPr>
            <p:ph type="dt" sz="half" idx="10"/>
          </p:nvPr>
        </p:nvSpPr>
        <p:spPr/>
        <p:txBody>
          <a:bodyPr/>
          <a:lstStyle/>
          <a:p>
            <a:fld id="{2076A365-1A88-4949-85CD-9E7031AB0B5D}" type="datetimeFigureOut">
              <a:rPr lang="en-US" smtClean="0"/>
              <a:t>2/11/2026</a:t>
            </a:fld>
            <a:endParaRPr lang="en-US"/>
          </a:p>
        </p:txBody>
      </p:sp>
      <p:sp>
        <p:nvSpPr>
          <p:cNvPr id="6" name="Footer Placeholder 5">
            <a:extLst>
              <a:ext uri="{FF2B5EF4-FFF2-40B4-BE49-F238E27FC236}">
                <a16:creationId xmlns:a16="http://schemas.microsoft.com/office/drawing/2014/main" id="{F658F3A4-2C2F-DC19-4702-6D236C33006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ACBF0DB-5F7E-C3A9-852B-ECDF92F8AD9A}"/>
              </a:ext>
            </a:extLst>
          </p:cNvPr>
          <p:cNvSpPr>
            <a:spLocks noGrp="1"/>
          </p:cNvSpPr>
          <p:nvPr>
            <p:ph type="sldNum" sz="quarter" idx="12"/>
          </p:nvPr>
        </p:nvSpPr>
        <p:spPr/>
        <p:txBody>
          <a:bodyPr/>
          <a:lstStyle/>
          <a:p>
            <a:fld id="{56AA9D3B-6EC6-4AF9-B41E-67A7128C24E2}" type="slidenum">
              <a:rPr lang="en-US" smtClean="0"/>
              <a:t>‹#›</a:t>
            </a:fld>
            <a:endParaRPr lang="en-US"/>
          </a:p>
        </p:txBody>
      </p:sp>
    </p:spTree>
    <p:extLst>
      <p:ext uri="{BB962C8B-B14F-4D97-AF65-F5344CB8AC3E}">
        <p14:creationId xmlns:p14="http://schemas.microsoft.com/office/powerpoint/2010/main" val="12602492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381D47-78D6-01CA-547E-8BFC7E8BBC3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8FBEC82-E809-3E90-54E4-ED967252AEB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D570048-EDAA-AB48-1A15-223FBDF99C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47BBBE4-1DE3-D870-9979-3F64F2D6B2FF}"/>
              </a:ext>
            </a:extLst>
          </p:cNvPr>
          <p:cNvSpPr>
            <a:spLocks noGrp="1"/>
          </p:cNvSpPr>
          <p:nvPr>
            <p:ph type="dt" sz="half" idx="10"/>
          </p:nvPr>
        </p:nvSpPr>
        <p:spPr/>
        <p:txBody>
          <a:bodyPr/>
          <a:lstStyle/>
          <a:p>
            <a:fld id="{2076A365-1A88-4949-85CD-9E7031AB0B5D}" type="datetimeFigureOut">
              <a:rPr lang="en-US" smtClean="0"/>
              <a:t>2/11/2026</a:t>
            </a:fld>
            <a:endParaRPr lang="en-US"/>
          </a:p>
        </p:txBody>
      </p:sp>
      <p:sp>
        <p:nvSpPr>
          <p:cNvPr id="6" name="Footer Placeholder 5">
            <a:extLst>
              <a:ext uri="{FF2B5EF4-FFF2-40B4-BE49-F238E27FC236}">
                <a16:creationId xmlns:a16="http://schemas.microsoft.com/office/drawing/2014/main" id="{1EC0DFD8-A24F-A1D4-5C74-D05DE6F6A05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2E3C23-ECFE-E333-23C9-6EAF12C90337}"/>
              </a:ext>
            </a:extLst>
          </p:cNvPr>
          <p:cNvSpPr>
            <a:spLocks noGrp="1"/>
          </p:cNvSpPr>
          <p:nvPr>
            <p:ph type="sldNum" sz="quarter" idx="12"/>
          </p:nvPr>
        </p:nvSpPr>
        <p:spPr/>
        <p:txBody>
          <a:bodyPr/>
          <a:lstStyle/>
          <a:p>
            <a:fld id="{56AA9D3B-6EC6-4AF9-B41E-67A7128C24E2}" type="slidenum">
              <a:rPr lang="en-US" smtClean="0"/>
              <a:t>‹#›</a:t>
            </a:fld>
            <a:endParaRPr lang="en-US"/>
          </a:p>
        </p:txBody>
      </p:sp>
    </p:spTree>
    <p:extLst>
      <p:ext uri="{BB962C8B-B14F-4D97-AF65-F5344CB8AC3E}">
        <p14:creationId xmlns:p14="http://schemas.microsoft.com/office/powerpoint/2010/main" val="40870703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435700E-2162-E012-7703-EC0C6BAA5C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493C49C-529C-91F1-65DE-EFE5DC83D1C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DCD9C8-45AF-BC73-3F57-FC9C70E862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076A365-1A88-4949-85CD-9E7031AB0B5D}" type="datetimeFigureOut">
              <a:rPr lang="en-US" smtClean="0"/>
              <a:t>2/11/2026</a:t>
            </a:fld>
            <a:endParaRPr lang="en-US"/>
          </a:p>
        </p:txBody>
      </p:sp>
      <p:sp>
        <p:nvSpPr>
          <p:cNvPr id="5" name="Footer Placeholder 4">
            <a:extLst>
              <a:ext uri="{FF2B5EF4-FFF2-40B4-BE49-F238E27FC236}">
                <a16:creationId xmlns:a16="http://schemas.microsoft.com/office/drawing/2014/main" id="{3443B269-19AB-6C9F-47DC-41F4BDB3345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19FBC82A-5687-5F93-1CDC-BA919E5BDF2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6AA9D3B-6EC6-4AF9-B41E-67A7128C24E2}" type="slidenum">
              <a:rPr lang="en-US" smtClean="0"/>
              <a:t>‹#›</a:t>
            </a:fld>
            <a:endParaRPr lang="en-US"/>
          </a:p>
        </p:txBody>
      </p:sp>
    </p:spTree>
    <p:extLst>
      <p:ext uri="{BB962C8B-B14F-4D97-AF65-F5344CB8AC3E}">
        <p14:creationId xmlns:p14="http://schemas.microsoft.com/office/powerpoint/2010/main" val="10110984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sc.edu/about/offices_and_divisions/career_center/student_services/gain_experience/internships_and_co-ops/carolina_internship_program/index.php"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B7C6A8-D18E-4926-EE23-7F320D6B16F2}"/>
              </a:ext>
            </a:extLst>
          </p:cNvPr>
          <p:cNvSpPr>
            <a:spLocks noGrp="1"/>
          </p:cNvSpPr>
          <p:nvPr>
            <p:ph type="ctrTitle"/>
          </p:nvPr>
        </p:nvSpPr>
        <p:spPr>
          <a:xfrm>
            <a:off x="1524000" y="2063579"/>
            <a:ext cx="9144000" cy="2001794"/>
          </a:xfrm>
        </p:spPr>
        <p:txBody>
          <a:bodyPr>
            <a:normAutofit/>
          </a:bodyPr>
          <a:lstStyle/>
          <a:p>
            <a:r>
              <a:rPr lang="en-US" dirty="0"/>
              <a:t>USC International Graduate Students: An Update</a:t>
            </a:r>
          </a:p>
        </p:txBody>
      </p:sp>
      <p:sp>
        <p:nvSpPr>
          <p:cNvPr id="3" name="Subtitle 2">
            <a:extLst>
              <a:ext uri="{FF2B5EF4-FFF2-40B4-BE49-F238E27FC236}">
                <a16:creationId xmlns:a16="http://schemas.microsoft.com/office/drawing/2014/main" id="{770D8A5E-B23E-2488-3F96-C19BD4BF1068}"/>
              </a:ext>
            </a:extLst>
          </p:cNvPr>
          <p:cNvSpPr>
            <a:spLocks noGrp="1"/>
          </p:cNvSpPr>
          <p:nvPr>
            <p:ph type="subTitle" idx="1"/>
          </p:nvPr>
        </p:nvSpPr>
        <p:spPr>
          <a:xfrm>
            <a:off x="1524000" y="4065373"/>
            <a:ext cx="9144000" cy="2257049"/>
          </a:xfrm>
        </p:spPr>
        <p:txBody>
          <a:bodyPr>
            <a:normAutofit fontScale="92500" lnSpcReduction="20000"/>
          </a:bodyPr>
          <a:lstStyle/>
          <a:p>
            <a:endParaRPr lang="en-US" dirty="0"/>
          </a:p>
          <a:p>
            <a:r>
              <a:rPr lang="en-US" dirty="0"/>
              <a:t>Harlan L. Smith, Director</a:t>
            </a:r>
          </a:p>
          <a:p>
            <a:r>
              <a:rPr lang="en-US" dirty="0"/>
              <a:t>Email: </a:t>
            </a:r>
            <a:r>
              <a:rPr lang="en-US" dirty="0">
                <a:solidFill>
                  <a:schemeClr val="tx2">
                    <a:lumMod val="75000"/>
                    <a:lumOff val="25000"/>
                  </a:schemeClr>
                </a:solidFill>
              </a:rPr>
              <a:t>HARLANLS@mailbox.sc.edu</a:t>
            </a:r>
          </a:p>
          <a:p>
            <a:r>
              <a:rPr lang="en-US" dirty="0"/>
              <a:t>Division of International Student and Scholar Support</a:t>
            </a:r>
          </a:p>
          <a:p>
            <a:endParaRPr lang="en-US" dirty="0"/>
          </a:p>
          <a:p>
            <a:r>
              <a:rPr lang="en-US" dirty="0"/>
              <a:t>25 February 2025</a:t>
            </a:r>
          </a:p>
        </p:txBody>
      </p:sp>
      <p:pic>
        <p:nvPicPr>
          <p:cNvPr id="1026" name="Picture 2" descr="USC Global Carolina Heading">
            <a:extLst>
              <a:ext uri="{FF2B5EF4-FFF2-40B4-BE49-F238E27FC236}">
                <a16:creationId xmlns:a16="http://schemas.microsoft.com/office/drawing/2014/main" id="{68D8F0EE-5889-9DDD-E6AC-209A7CA43E9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484" y="4762"/>
            <a:ext cx="8920781" cy="20017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10829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EEB287-D94C-7F53-CEAA-BFADB77A4272}"/>
              </a:ext>
            </a:extLst>
          </p:cNvPr>
          <p:cNvSpPr>
            <a:spLocks noGrp="1"/>
          </p:cNvSpPr>
          <p:nvPr>
            <p:ph type="title"/>
          </p:nvPr>
        </p:nvSpPr>
        <p:spPr/>
        <p:txBody>
          <a:bodyPr>
            <a:normAutofit/>
          </a:bodyPr>
          <a:lstStyle/>
          <a:p>
            <a:r>
              <a:rPr lang="en-US" sz="3600" b="1" dirty="0">
                <a:effectLst/>
                <a:latin typeface="Aptos" panose="020B0004020202020204" pitchFamily="34" charset="0"/>
                <a:ea typeface="Aptos" panose="020B0004020202020204" pitchFamily="34" charset="0"/>
                <a:cs typeface="Times New Roman" panose="02020603050405020304" pitchFamily="18" charset="0"/>
              </a:rPr>
              <a:t>Carolina Internship Program </a:t>
            </a:r>
            <a:endParaRPr lang="en-US" sz="3600" dirty="0"/>
          </a:p>
        </p:txBody>
      </p:sp>
      <p:sp>
        <p:nvSpPr>
          <p:cNvPr id="3" name="Content Placeholder 2">
            <a:extLst>
              <a:ext uri="{FF2B5EF4-FFF2-40B4-BE49-F238E27FC236}">
                <a16:creationId xmlns:a16="http://schemas.microsoft.com/office/drawing/2014/main" id="{E66F1FE7-BA2A-7F81-9303-2AC709BA246E}"/>
              </a:ext>
            </a:extLst>
          </p:cNvPr>
          <p:cNvSpPr>
            <a:spLocks noGrp="1"/>
          </p:cNvSpPr>
          <p:nvPr>
            <p:ph idx="1"/>
          </p:nvPr>
        </p:nvSpPr>
        <p:spPr/>
        <p:txBody>
          <a:bodyPr vert="horz" lIns="91440" tIns="45720" rIns="91440" bIns="45720" rtlCol="0" anchor="t">
            <a:normAutofit/>
          </a:bodyPr>
          <a:lstStyle/>
          <a:p>
            <a:pPr>
              <a:buFont typeface="Wingdings" panose="05000000000000000000" pitchFamily="2" charset="2"/>
              <a:buChar char="ü"/>
            </a:pPr>
            <a:r>
              <a:rPr lang="en-US" sz="2600" dirty="0">
                <a:hlinkClick r:id="rId2"/>
              </a:rPr>
              <a:t>Carolina Internship Program - Career Center | University of South Carolina</a:t>
            </a:r>
            <a:endParaRPr lang="en-US" sz="2600" dirty="0"/>
          </a:p>
          <a:p>
            <a:pPr>
              <a:buFont typeface="Wingdings" panose="05000000000000000000" pitchFamily="2" charset="2"/>
              <a:buChar char="ü"/>
            </a:pPr>
            <a:r>
              <a:rPr lang="en-US" sz="2600" dirty="0"/>
              <a:t>Functions like a traditional Co-Op Program</a:t>
            </a:r>
          </a:p>
          <a:p>
            <a:pPr lvl="1">
              <a:buFont typeface="Courier New" panose="02070309020205020404" pitchFamily="49" charset="0"/>
              <a:buChar char="o"/>
            </a:pPr>
            <a:r>
              <a:rPr lang="en-US" sz="2600" dirty="0"/>
              <a:t>Does not carry academic credit but has transcript annotation</a:t>
            </a:r>
          </a:p>
          <a:p>
            <a:pPr lvl="1">
              <a:buFont typeface="Courier New" panose="02070309020205020404" pitchFamily="49" charset="0"/>
              <a:buChar char="o"/>
            </a:pPr>
            <a:r>
              <a:rPr lang="en-US" sz="2600" dirty="0"/>
              <a:t>Maintains F1 student immigration status</a:t>
            </a:r>
          </a:p>
          <a:p>
            <a:pPr lvl="1">
              <a:buFont typeface="Courier New" panose="02070309020205020404" pitchFamily="49" charset="0"/>
              <a:buChar char="o"/>
            </a:pPr>
            <a:r>
              <a:rPr lang="en-US" sz="2600" dirty="0"/>
              <a:t>Tuition cost is not attached to participation </a:t>
            </a:r>
          </a:p>
          <a:p>
            <a:pPr lvl="1">
              <a:buFont typeface="Wingdings" panose="05000000000000000000" pitchFamily="2" charset="2"/>
              <a:buChar char="ü"/>
            </a:pPr>
            <a:endParaRPr lang="en-US" sz="2600" dirty="0"/>
          </a:p>
          <a:p>
            <a:pPr marL="0" indent="0" algn="ctr">
              <a:buNone/>
            </a:pPr>
            <a:r>
              <a:rPr lang="en-US" b="1" dirty="0"/>
              <a:t>No experiential learning component embedded in the degree program?  CIP and ISSS can help! </a:t>
            </a:r>
          </a:p>
          <a:p>
            <a:endParaRPr lang="en-US" dirty="0"/>
          </a:p>
        </p:txBody>
      </p:sp>
    </p:spTree>
    <p:extLst>
      <p:ext uri="{BB962C8B-B14F-4D97-AF65-F5344CB8AC3E}">
        <p14:creationId xmlns:p14="http://schemas.microsoft.com/office/powerpoint/2010/main" val="30616352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8EFB5-FEFC-43DB-5F54-FA0B12DFD23E}"/>
              </a:ext>
            </a:extLst>
          </p:cNvPr>
          <p:cNvSpPr>
            <a:spLocks noGrp="1"/>
          </p:cNvSpPr>
          <p:nvPr>
            <p:ph type="title"/>
          </p:nvPr>
        </p:nvSpPr>
        <p:spPr/>
        <p:txBody>
          <a:bodyPr>
            <a:normAutofit/>
          </a:bodyPr>
          <a:lstStyle/>
          <a:p>
            <a:r>
              <a:rPr lang="en-US" sz="3600" b="1" kern="100" dirty="0">
                <a:effectLst/>
                <a:latin typeface="Aptos" panose="020B0004020202020204" pitchFamily="34" charset="0"/>
                <a:ea typeface="Aptos" panose="020B0004020202020204" pitchFamily="34" charset="0"/>
                <a:cs typeface="Times New Roman" panose="02020603050405020304" pitchFamily="18" charset="0"/>
              </a:rPr>
              <a:t>Executive Orders: Intl. Graduate Students</a:t>
            </a:r>
            <a:br>
              <a:rPr lang="en-US" sz="1800" kern="100" dirty="0">
                <a:effectLst/>
                <a:latin typeface="Aptos" panose="020B0004020202020204" pitchFamily="34" charset="0"/>
                <a:ea typeface="Aptos" panose="020B000402020202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52FE3C65-A0A4-1977-0451-1933154F3021}"/>
              </a:ext>
            </a:extLst>
          </p:cNvPr>
          <p:cNvSpPr>
            <a:spLocks noGrp="1"/>
          </p:cNvSpPr>
          <p:nvPr>
            <p:ph idx="1"/>
          </p:nvPr>
        </p:nvSpPr>
        <p:spPr/>
        <p:txBody>
          <a:bodyPr/>
          <a:lstStyle/>
          <a:p>
            <a:pPr marL="342900" marR="0" lvl="0" indent="-342900">
              <a:lnSpc>
                <a:spcPct val="115000"/>
              </a:lnSpc>
              <a:spcAft>
                <a:spcPts val="800"/>
              </a:spcAft>
              <a:buFont typeface="Wingdings" panose="05000000000000000000" pitchFamily="2" charset="2"/>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More Information </a:t>
            </a:r>
            <a:r>
              <a:rPr lang="en-US" sz="2400" kern="100" dirty="0">
                <a:latin typeface="Aptos" panose="020B0004020202020204" pitchFamily="34" charset="0"/>
                <a:ea typeface="Aptos" panose="020B0004020202020204" pitchFamily="34" charset="0"/>
                <a:cs typeface="Times New Roman" panose="02020603050405020304" pitchFamily="18" charset="0"/>
                <a:sym typeface="Wingdings" panose="05000000000000000000" pitchFamily="2" charset="2"/>
              </a:rPr>
              <a:t>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March 20</a:t>
            </a:r>
            <a:r>
              <a:rPr lang="en-US" sz="2400" kern="100" baseline="30000" dirty="0">
                <a:effectLst/>
                <a:latin typeface="Aptos" panose="020B0004020202020204" pitchFamily="34" charset="0"/>
                <a:ea typeface="Aptos" panose="020B0004020202020204" pitchFamily="34" charset="0"/>
                <a:cs typeface="Times New Roman" panose="02020603050405020304" pitchFamily="18" charset="0"/>
              </a:rPr>
              <a:t>th</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Font typeface="Wingdings" panose="05000000000000000000" pitchFamily="2" charset="2"/>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CPT -&gt; OPT -&gt; OPT-STEM -&gt; H1B      (this tried &amp; true pathway is at risk)</a:t>
            </a:r>
          </a:p>
          <a:p>
            <a:pPr marL="342900" marR="0" lvl="0" indent="-342900">
              <a:lnSpc>
                <a:spcPct val="115000"/>
              </a:lnSpc>
              <a:spcAft>
                <a:spcPts val="800"/>
              </a:spcAft>
              <a:buFont typeface="Wingdings" panose="05000000000000000000" pitchFamily="2" charset="2"/>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ISSS advice to students is business as usual. </a:t>
            </a:r>
          </a:p>
          <a:p>
            <a:pPr marL="342900" marR="0" lvl="0" indent="-342900">
              <a:lnSpc>
                <a:spcPct val="115000"/>
              </a:lnSpc>
              <a:spcAft>
                <a:spcPts val="800"/>
              </a:spcAft>
              <a:buFont typeface="Wingdings" panose="05000000000000000000" pitchFamily="2" charset="2"/>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At this time, the University of South Carolina will make no formal announcement regarding Executive Orders, international travel, etc.  Faculty are cautioned from providing guidance to international students that appears to be ‘institutional’ in nature.  </a:t>
            </a:r>
          </a:p>
          <a:p>
            <a:pPr marL="0" indent="0">
              <a:buNone/>
            </a:pPr>
            <a:endParaRPr lang="en-US" dirty="0"/>
          </a:p>
        </p:txBody>
      </p:sp>
    </p:spTree>
    <p:extLst>
      <p:ext uri="{BB962C8B-B14F-4D97-AF65-F5344CB8AC3E}">
        <p14:creationId xmlns:p14="http://schemas.microsoft.com/office/powerpoint/2010/main" val="33841149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9FD4D-63DE-C656-43C7-27B767F335A8}"/>
              </a:ext>
            </a:extLst>
          </p:cNvPr>
          <p:cNvSpPr>
            <a:spLocks noGrp="1"/>
          </p:cNvSpPr>
          <p:nvPr>
            <p:ph type="title"/>
          </p:nvPr>
        </p:nvSpPr>
        <p:spPr/>
        <p:txBody>
          <a:bodyPr/>
          <a:lstStyle/>
          <a:p>
            <a:r>
              <a:rPr lang="en-US" sz="3600" b="1" kern="100" dirty="0">
                <a:effectLst/>
                <a:latin typeface="Aptos" panose="020B0004020202020204" pitchFamily="34" charset="0"/>
                <a:ea typeface="Aptos" panose="020B0004020202020204" pitchFamily="34" charset="0"/>
                <a:cs typeface="Times New Roman" panose="02020603050405020304" pitchFamily="18" charset="0"/>
              </a:rPr>
              <a:t>International Travel &amp; Re-entry to the U.S. </a:t>
            </a:r>
            <a:br>
              <a:rPr lang="en-US" sz="1800" kern="100" dirty="0">
                <a:effectLst/>
                <a:latin typeface="Aptos" panose="020B0004020202020204" pitchFamily="34" charset="0"/>
                <a:ea typeface="Aptos" panose="020B000402020202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D3E7AE24-0E7B-6364-0628-509146649FFB}"/>
              </a:ext>
            </a:extLst>
          </p:cNvPr>
          <p:cNvSpPr>
            <a:spLocks noGrp="1"/>
          </p:cNvSpPr>
          <p:nvPr>
            <p:ph idx="1"/>
          </p:nvPr>
        </p:nvSpPr>
        <p:spPr>
          <a:xfrm>
            <a:off x="838200" y="1099750"/>
            <a:ext cx="10515600" cy="5622325"/>
          </a:xfrm>
        </p:spPr>
        <p:txBody>
          <a:bodyPr vert="horz" lIns="91440" tIns="45720" rIns="91440" bIns="45720" rtlCol="0" anchor="t">
            <a:normAutofit lnSpcReduction="10000"/>
          </a:bodyPr>
          <a:lstStyle/>
          <a:p>
            <a:pPr marR="0" lvl="1">
              <a:lnSpc>
                <a:spcPct val="115000"/>
              </a:lnSpc>
              <a:spcAft>
                <a:spcPts val="800"/>
              </a:spcAft>
              <a:buFont typeface="Wingdings" panose="05000000000000000000" pitchFamily="2" charset="2"/>
              <a:buChar char="ü"/>
            </a:pPr>
            <a:r>
              <a:rPr lang="en-US" kern="100" dirty="0">
                <a:effectLst/>
                <a:latin typeface="Aptos"/>
                <a:ea typeface="Aptos" panose="020B0004020202020204" pitchFamily="34" charset="0"/>
                <a:cs typeface="Times New Roman"/>
              </a:rPr>
              <a:t>If in the US w/no valid visa, consider </a:t>
            </a:r>
            <a:r>
              <a:rPr lang="en-US" kern="100" dirty="0">
                <a:latin typeface="Aptos"/>
                <a:ea typeface="Aptos" panose="020B0004020202020204" pitchFamily="34" charset="0"/>
                <a:cs typeface="Times New Roman"/>
              </a:rPr>
              <a:t>deferring</a:t>
            </a:r>
            <a:r>
              <a:rPr lang="en-US" kern="100" dirty="0">
                <a:effectLst/>
                <a:latin typeface="Aptos"/>
                <a:ea typeface="Aptos" panose="020B0004020202020204" pitchFamily="34" charset="0"/>
                <a:cs typeface="Times New Roman"/>
              </a:rPr>
              <a:t> travel until future date.</a:t>
            </a:r>
          </a:p>
          <a:p>
            <a:pPr marR="0" lvl="1">
              <a:lnSpc>
                <a:spcPct val="115000"/>
              </a:lnSpc>
              <a:spcAft>
                <a:spcPts val="800"/>
              </a:spcAft>
              <a:buFont typeface="Wingdings" panose="05000000000000000000" pitchFamily="2" charset="2"/>
              <a:buChar char="ü"/>
            </a:pPr>
            <a:r>
              <a:rPr lang="en-US" kern="100" dirty="0">
                <a:effectLst/>
                <a:latin typeface="Aptos" panose="020B0004020202020204" pitchFamily="34" charset="0"/>
                <a:ea typeface="Aptos" panose="020B0004020202020204" pitchFamily="34" charset="0"/>
                <a:cs typeface="Times New Roman" panose="02020603050405020304" pitchFamily="18" charset="0"/>
              </a:rPr>
              <a:t>If in the US w/valid visa, carefully prep student for re-entry to the US (ex: at airport CBP):</a:t>
            </a:r>
          </a:p>
          <a:p>
            <a:pPr marR="0" lvl="2">
              <a:lnSpc>
                <a:spcPct val="115000"/>
              </a:lnSpc>
              <a:spcAft>
                <a:spcPts val="800"/>
              </a:spcAft>
              <a:buFont typeface="Courier New" panose="02070309020205020404" pitchFamily="49" charset="0"/>
              <a:buChar char="o"/>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Up-to-Date Form I-20</a:t>
            </a:r>
          </a:p>
          <a:p>
            <a:pPr marL="1600200" marR="0" lvl="3" indent="-228600">
              <a:lnSpc>
                <a:spcPct val="115000"/>
              </a:lnSpc>
              <a:spcAft>
                <a:spcPts val="800"/>
              </a:spcAft>
              <a:buFont typeface="Symbol" panose="05050102010706020507" pitchFamily="18" charset="2"/>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Bio Data - Correct</a:t>
            </a:r>
          </a:p>
          <a:p>
            <a:pPr marL="1600200" marR="0" lvl="3" indent="-228600">
              <a:lnSpc>
                <a:spcPct val="115000"/>
              </a:lnSpc>
              <a:spcAft>
                <a:spcPts val="800"/>
              </a:spcAft>
              <a:buFont typeface="Symbol" panose="05050102010706020507" pitchFamily="18" charset="2"/>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Academic Program - Current</a:t>
            </a:r>
          </a:p>
          <a:p>
            <a:pPr marL="1600200" marR="0" lvl="3" indent="-228600">
              <a:lnSpc>
                <a:spcPct val="115000"/>
              </a:lnSpc>
              <a:spcAft>
                <a:spcPts val="800"/>
              </a:spcAft>
              <a:buFont typeface="Symbol" panose="05050102010706020507" pitchFamily="18" charset="2"/>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Academic Program Ending Date – Current </a:t>
            </a:r>
          </a:p>
          <a:p>
            <a:pPr marR="0" lvl="2">
              <a:lnSpc>
                <a:spcPct val="115000"/>
              </a:lnSpc>
              <a:spcAft>
                <a:spcPts val="800"/>
              </a:spcAft>
              <a:buFont typeface="Courier New" panose="02070309020205020404" pitchFamily="49" charset="0"/>
              <a:buChar char="o"/>
            </a:pPr>
            <a:r>
              <a:rPr lang="en-US" sz="2400" b="1" u="sng" kern="100" dirty="0">
                <a:effectLst/>
                <a:latin typeface="Aptos" panose="020B0004020202020204" pitchFamily="34" charset="0"/>
                <a:ea typeface="Aptos" panose="020B0004020202020204" pitchFamily="34" charset="0"/>
                <a:cs typeface="Times New Roman" panose="02020603050405020304" pitchFamily="18" charset="0"/>
              </a:rPr>
              <a:t>Recent Travel Signature </a:t>
            </a:r>
            <a:r>
              <a:rPr lang="en-US" sz="2400" b="1" u="sng" kern="100" dirty="0">
                <a:latin typeface="Aptos" panose="020B0004020202020204" pitchFamily="34" charset="0"/>
                <a:ea typeface="Aptos" panose="020B0004020202020204" pitchFamily="34" charset="0"/>
                <a:cs typeface="Times New Roman" panose="02020603050405020304" pitchFamily="18" charset="0"/>
              </a:rPr>
              <a:t>on</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Form I-20</a:t>
            </a:r>
          </a:p>
          <a:p>
            <a:pPr marR="0" lvl="2">
              <a:lnSpc>
                <a:spcPct val="115000"/>
              </a:lnSpc>
              <a:spcAft>
                <a:spcPts val="800"/>
              </a:spcAft>
              <a:buFont typeface="Courier New" panose="02070309020205020404" pitchFamily="49" charset="0"/>
              <a:buChar char="o"/>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Valid Passport and Valid F-1 Visa </a:t>
            </a:r>
          </a:p>
          <a:p>
            <a:pPr marR="0" lvl="2">
              <a:lnSpc>
                <a:spcPct val="115000"/>
              </a:lnSpc>
              <a:spcAft>
                <a:spcPts val="800"/>
              </a:spcAft>
              <a:buFont typeface="Courier New" panose="02070309020205020404" pitchFamily="49" charset="0"/>
              <a:buChar char="o"/>
            </a:pPr>
            <a:r>
              <a:rPr lang="en-US" sz="2400" b="1" u="sng" kern="100" dirty="0">
                <a:effectLst/>
                <a:latin typeface="Aptos" panose="020B0004020202020204" pitchFamily="34" charset="0"/>
                <a:ea typeface="Aptos" panose="020B0004020202020204" pitchFamily="34" charset="0"/>
                <a:cs typeface="Times New Roman" panose="02020603050405020304" pitchFamily="18" charset="0"/>
              </a:rPr>
              <a:t>Evidence of Academic Enrollment</a:t>
            </a:r>
          </a:p>
          <a:p>
            <a:endParaRPr lang="en-US" dirty="0"/>
          </a:p>
        </p:txBody>
      </p:sp>
    </p:spTree>
    <p:extLst>
      <p:ext uri="{BB962C8B-B14F-4D97-AF65-F5344CB8AC3E}">
        <p14:creationId xmlns:p14="http://schemas.microsoft.com/office/powerpoint/2010/main" val="33643941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BA794-00BB-BE94-6E8B-58A969A2FA5D}"/>
              </a:ext>
            </a:extLst>
          </p:cNvPr>
          <p:cNvSpPr>
            <a:spLocks noGrp="1"/>
          </p:cNvSpPr>
          <p:nvPr>
            <p:ph type="title"/>
          </p:nvPr>
        </p:nvSpPr>
        <p:spPr/>
        <p:txBody>
          <a:bodyPr/>
          <a:lstStyle/>
          <a:p>
            <a:r>
              <a:rPr lang="en-US" sz="3600" b="1" kern="100" dirty="0">
                <a:effectLst/>
                <a:latin typeface="Aptos" panose="020B0004020202020204" pitchFamily="34" charset="0"/>
                <a:ea typeface="Aptos" panose="020B0004020202020204" pitchFamily="34" charset="0"/>
                <a:cs typeface="Times New Roman" panose="02020603050405020304" pitchFamily="18" charset="0"/>
              </a:rPr>
              <a:t>Issues for December Graduates</a:t>
            </a:r>
            <a:br>
              <a:rPr lang="en-US" sz="1800" kern="100" dirty="0">
                <a:effectLst/>
                <a:latin typeface="Aptos" panose="020B0004020202020204" pitchFamily="34" charset="0"/>
                <a:ea typeface="Aptos" panose="020B000402020202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73AB3122-9484-79DD-E902-984E1092CC27}"/>
              </a:ext>
            </a:extLst>
          </p:cNvPr>
          <p:cNvSpPr>
            <a:spLocks noGrp="1"/>
          </p:cNvSpPr>
          <p:nvPr>
            <p:ph idx="1"/>
          </p:nvPr>
        </p:nvSpPr>
        <p:spPr/>
        <p:txBody>
          <a:bodyPr/>
          <a:lstStyle/>
          <a:p>
            <a:pPr marL="342900" marR="0" lvl="0" indent="-342900">
              <a:lnSpc>
                <a:spcPct val="115000"/>
              </a:lnSpc>
              <a:spcAft>
                <a:spcPts val="800"/>
              </a:spcAft>
              <a:buFont typeface="Wingdings" panose="05000000000000000000" pitchFamily="2" charset="2"/>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Non-STEM international students have only one (1) year of F1 OPT employment authorization. </a:t>
            </a:r>
          </a:p>
          <a:p>
            <a:pPr marL="742950" marR="0" lvl="1" indent="-285750">
              <a:lnSpc>
                <a:spcPct val="115000"/>
              </a:lnSpc>
              <a:spcAft>
                <a:spcPts val="800"/>
              </a:spcAft>
              <a:buFont typeface="Courier New" panose="02070309020205020404" pitchFamily="49" charset="0"/>
              <a:buChar char="o"/>
            </a:pPr>
            <a:r>
              <a:rPr lang="en-US" kern="100" dirty="0">
                <a:effectLst/>
                <a:latin typeface="Aptos" panose="020B0004020202020204" pitchFamily="34" charset="0"/>
                <a:ea typeface="Aptos" panose="020B0004020202020204" pitchFamily="34" charset="0"/>
                <a:cs typeface="Times New Roman" panose="02020603050405020304" pitchFamily="18" charset="0"/>
              </a:rPr>
              <a:t>This means that F1 OPT employment eligibility for Non-STEM December grads becomes “off cycle” for academic year recruitment</a:t>
            </a:r>
          </a:p>
          <a:p>
            <a:pPr marL="342900" marR="0" lvl="0" indent="-342900">
              <a:lnSpc>
                <a:spcPct val="115000"/>
              </a:lnSpc>
              <a:spcAft>
                <a:spcPts val="800"/>
              </a:spcAft>
              <a:buFont typeface="Wingdings" panose="05000000000000000000" pitchFamily="2" charset="2"/>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Non-STEM December grads will ask ISSS to change from December completion to May completion – but will usually make the ask “after” thesis/dissertation defense. </a:t>
            </a:r>
            <a:r>
              <a:rPr lang="en-US" sz="2400" kern="100" dirty="0">
                <a:latin typeface="Aptos" panose="020B0004020202020204" pitchFamily="34" charset="0"/>
                <a:ea typeface="Aptos" panose="020B0004020202020204" pitchFamily="34" charset="0"/>
                <a:cs typeface="Times New Roman" panose="02020603050405020304" pitchFamily="18" charset="0"/>
              </a:rPr>
              <a:t>ISSS</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can’t </a:t>
            </a:r>
            <a:r>
              <a:rPr lang="en-US" sz="2400" kern="100" dirty="0">
                <a:latin typeface="Aptos" panose="020B0004020202020204" pitchFamily="34" charset="0"/>
                <a:ea typeface="Aptos" panose="020B0004020202020204" pitchFamily="34" charset="0"/>
                <a:cs typeface="Times New Roman" panose="02020603050405020304" pitchFamily="18" charset="0"/>
              </a:rPr>
              <a:t>provide an extension of Form I-20 or allow a student to continue academic study.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7169785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5A7E49-1701-3720-3A40-1EA882EC7D2F}"/>
              </a:ext>
            </a:extLst>
          </p:cNvPr>
          <p:cNvSpPr>
            <a:spLocks noGrp="1"/>
          </p:cNvSpPr>
          <p:nvPr>
            <p:ph type="title"/>
          </p:nvPr>
        </p:nvSpPr>
        <p:spPr/>
        <p:txBody>
          <a:bodyPr>
            <a:normAutofit fontScale="90000"/>
          </a:bodyPr>
          <a:lstStyle/>
          <a:p>
            <a:r>
              <a:rPr lang="en-US" sz="4000" b="1" kern="100" dirty="0">
                <a:effectLst/>
                <a:latin typeface="Aptos" panose="020B0004020202020204" pitchFamily="34" charset="0"/>
                <a:ea typeface="Aptos" panose="020B0004020202020204" pitchFamily="34" charset="0"/>
                <a:cs typeface="Times New Roman" panose="02020603050405020304" pitchFamily="18" charset="0"/>
              </a:rPr>
              <a:t>Proactive Immigration Strategy: Spring Semester </a:t>
            </a:r>
            <a:br>
              <a:rPr lang="en-US" sz="1800" kern="100" dirty="0">
                <a:effectLst/>
                <a:latin typeface="Aptos" panose="020B0004020202020204" pitchFamily="34" charset="0"/>
                <a:ea typeface="Aptos" panose="020B0004020202020204" pitchFamily="34" charset="0"/>
                <a:cs typeface="Times New Roman" panose="02020603050405020304" pitchFamily="18" charset="0"/>
              </a:rPr>
            </a:br>
            <a:br>
              <a:rPr lang="en-US" sz="1800" kern="100" dirty="0">
                <a:effectLst/>
                <a:latin typeface="Aptos" panose="020B0004020202020204" pitchFamily="34" charset="0"/>
                <a:ea typeface="Aptos" panose="020B000402020202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5381FD87-BC26-787F-6AEB-2C6BCE4A0FB8}"/>
              </a:ext>
            </a:extLst>
          </p:cNvPr>
          <p:cNvSpPr>
            <a:spLocks noGrp="1"/>
          </p:cNvSpPr>
          <p:nvPr>
            <p:ph idx="1"/>
          </p:nvPr>
        </p:nvSpPr>
        <p:spPr>
          <a:xfrm>
            <a:off x="838200" y="1371600"/>
            <a:ext cx="10515600" cy="4805363"/>
          </a:xfrm>
        </p:spPr>
        <p:txBody>
          <a:bodyPr>
            <a:normAutofit/>
          </a:bodyPr>
          <a:lstStyle/>
          <a:p>
            <a:pPr marL="1371600" marR="0" lvl="3" indent="0">
              <a:lnSpc>
                <a:spcPct val="115000"/>
              </a:lnSpc>
              <a:spcAft>
                <a:spcPts val="800"/>
              </a:spcAft>
              <a:buNone/>
            </a:pPr>
            <a:endParaRPr lang="en-US" sz="2400" kern="100" dirty="0">
              <a:latin typeface="Aptos" panose="020B0004020202020204" pitchFamily="34" charset="0"/>
              <a:ea typeface="Aptos" panose="020B0004020202020204" pitchFamily="34" charset="0"/>
              <a:cs typeface="Times New Roman" panose="02020603050405020304" pitchFamily="18" charset="0"/>
            </a:endParaRPr>
          </a:p>
          <a:p>
            <a:pPr marL="1371600" marR="0" lvl="3" indent="0">
              <a:lnSpc>
                <a:spcPct val="115000"/>
              </a:lnSpc>
              <a:spcAft>
                <a:spcPts val="800"/>
              </a:spcAft>
              <a:buNone/>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Ex: “Z” Status </a:t>
            </a:r>
            <a:r>
              <a:rPr lang="en-US" sz="3200" kern="100" dirty="0">
                <a:effectLst/>
                <a:latin typeface="Aptos" panose="020B0004020202020204" pitchFamily="34" charset="0"/>
                <a:ea typeface="Aptos" panose="020B0004020202020204" pitchFamily="34" charset="0"/>
                <a:cs typeface="Times New Roman" panose="02020603050405020304" pitchFamily="18" charset="0"/>
                <a:sym typeface="Wingdings" panose="05000000000000000000" pitchFamily="2" charset="2"/>
              </a:rPr>
              <a:t></a:t>
            </a:r>
            <a:r>
              <a:rPr lang="en-US" sz="3200" kern="100" dirty="0">
                <a:effectLst/>
                <a:latin typeface="Aptos" panose="020B0004020202020204" pitchFamily="34" charset="0"/>
                <a:ea typeface="Aptos" panose="020B0004020202020204" pitchFamily="34" charset="0"/>
                <a:cs typeface="Times New Roman" panose="02020603050405020304" pitchFamily="18" charset="0"/>
              </a:rPr>
              <a:t> Diss/Thesis Defense </a:t>
            </a:r>
            <a:r>
              <a:rPr lang="en-US" sz="3200" kern="100" dirty="0">
                <a:effectLst/>
                <a:latin typeface="Aptos" panose="020B0004020202020204" pitchFamily="34" charset="0"/>
                <a:ea typeface="Aptos" panose="020B0004020202020204" pitchFamily="34" charset="0"/>
                <a:cs typeface="Times New Roman" panose="02020603050405020304" pitchFamily="18" charset="0"/>
                <a:sym typeface="Wingdings" panose="05000000000000000000" pitchFamily="2" charset="2"/>
              </a:rPr>
              <a:t></a:t>
            </a:r>
            <a:r>
              <a:rPr lang="en-US" sz="3200" kern="100" dirty="0">
                <a:effectLst/>
                <a:latin typeface="Aptos" panose="020B0004020202020204" pitchFamily="34" charset="0"/>
                <a:ea typeface="Aptos" panose="020B0004020202020204" pitchFamily="34" charset="0"/>
                <a:cs typeface="Times New Roman" panose="02020603050405020304" pitchFamily="18" charset="0"/>
              </a:rPr>
              <a:t> possible TA/RA/GA or other on-campus employment </a:t>
            </a:r>
            <a:r>
              <a:rPr lang="en-US" sz="3200" kern="100" dirty="0">
                <a:effectLst/>
                <a:latin typeface="Aptos" panose="020B0004020202020204" pitchFamily="34" charset="0"/>
                <a:ea typeface="Aptos" panose="020B0004020202020204" pitchFamily="34" charset="0"/>
                <a:cs typeface="Times New Roman" panose="02020603050405020304" pitchFamily="18" charset="0"/>
                <a:sym typeface="Wingdings" panose="05000000000000000000" pitchFamily="2" charset="2"/>
              </a:rPr>
              <a:t></a:t>
            </a:r>
            <a:r>
              <a:rPr lang="en-US" sz="3200" kern="100" dirty="0">
                <a:effectLst/>
                <a:latin typeface="Aptos" panose="020B0004020202020204" pitchFamily="34" charset="0"/>
                <a:ea typeface="Aptos" panose="020B0004020202020204" pitchFamily="34" charset="0"/>
                <a:cs typeface="Times New Roman" panose="02020603050405020304" pitchFamily="18" charset="0"/>
              </a:rPr>
              <a:t> </a:t>
            </a:r>
            <a:r>
              <a:rPr lang="en-US" sz="3200" kern="100" dirty="0">
                <a:latin typeface="Aptos" panose="020B0004020202020204" pitchFamily="34" charset="0"/>
                <a:ea typeface="Aptos" panose="020B0004020202020204" pitchFamily="34" charset="0"/>
                <a:cs typeface="Times New Roman" panose="02020603050405020304" pitchFamily="18" charset="0"/>
              </a:rPr>
              <a:t>t</a:t>
            </a:r>
            <a:r>
              <a:rPr lang="en-US" sz="3200" kern="100" dirty="0">
                <a:effectLst/>
                <a:latin typeface="Aptos" panose="020B0004020202020204" pitchFamily="34" charset="0"/>
                <a:ea typeface="Aptos" panose="020B0004020202020204" pitchFamily="34" charset="0"/>
                <a:cs typeface="Times New Roman" panose="02020603050405020304" pitchFamily="18" charset="0"/>
              </a:rPr>
              <a:t>he Career Center/CIP can facilitate off-campus teaching opportunity via F1 CPT </a:t>
            </a:r>
            <a:r>
              <a:rPr lang="en-US" sz="3200" kern="100" dirty="0">
                <a:effectLst/>
                <a:latin typeface="Aptos" panose="020B0004020202020204" pitchFamily="34" charset="0"/>
                <a:ea typeface="Aptos" panose="020B0004020202020204" pitchFamily="34" charset="0"/>
                <a:cs typeface="Times New Roman" panose="02020603050405020304" pitchFamily="18" charset="0"/>
                <a:sym typeface="Wingdings" panose="05000000000000000000" pitchFamily="2" charset="2"/>
              </a:rPr>
              <a:t></a:t>
            </a:r>
            <a:r>
              <a:rPr lang="en-US" sz="3200" kern="100" dirty="0">
                <a:effectLst/>
                <a:latin typeface="Aptos" panose="020B0004020202020204" pitchFamily="34" charset="0"/>
                <a:ea typeface="Aptos" panose="020B0004020202020204" pitchFamily="34" charset="0"/>
                <a:cs typeface="Times New Roman" panose="02020603050405020304" pitchFamily="18" charset="0"/>
              </a:rPr>
              <a:t> apply for F1 OPT </a:t>
            </a:r>
            <a:r>
              <a:rPr lang="en-US" sz="3200" kern="100" dirty="0">
                <a:effectLst/>
                <a:latin typeface="Aptos" panose="020B0004020202020204" pitchFamily="34" charset="0"/>
                <a:ea typeface="Aptos" panose="020B0004020202020204" pitchFamily="34" charset="0"/>
                <a:cs typeface="Times New Roman" panose="02020603050405020304" pitchFamily="18" charset="0"/>
                <a:sym typeface="Wingdings" panose="05000000000000000000" pitchFamily="2" charset="2"/>
              </a:rPr>
              <a:t> </a:t>
            </a:r>
            <a:r>
              <a:rPr lang="en-US" sz="3200" kern="100" dirty="0">
                <a:effectLst/>
                <a:latin typeface="Aptos" panose="020B0004020202020204" pitchFamily="34" charset="0"/>
                <a:ea typeface="Aptos" panose="020B0004020202020204" pitchFamily="34" charset="0"/>
                <a:cs typeface="Times New Roman" panose="02020603050405020304" pitchFamily="18" charset="0"/>
              </a:rPr>
              <a:t>ready for academic job search. </a:t>
            </a:r>
          </a:p>
          <a:p>
            <a:pPr marL="0" indent="0">
              <a:buNone/>
            </a:pPr>
            <a:endParaRPr lang="en-US" dirty="0"/>
          </a:p>
        </p:txBody>
      </p:sp>
    </p:spTree>
    <p:extLst>
      <p:ext uri="{BB962C8B-B14F-4D97-AF65-F5344CB8AC3E}">
        <p14:creationId xmlns:p14="http://schemas.microsoft.com/office/powerpoint/2010/main" val="40394482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C8B39B-7A15-1997-A65C-AE61C67310CD}"/>
              </a:ext>
            </a:extLst>
          </p:cNvPr>
          <p:cNvSpPr>
            <a:spLocks noGrp="1"/>
          </p:cNvSpPr>
          <p:nvPr>
            <p:ph type="title"/>
          </p:nvPr>
        </p:nvSpPr>
        <p:spPr>
          <a:xfrm>
            <a:off x="838200" y="365126"/>
            <a:ext cx="10515600" cy="1080616"/>
          </a:xfrm>
        </p:spPr>
        <p:txBody>
          <a:bodyPr>
            <a:normAutofit fontScale="90000"/>
          </a:bodyPr>
          <a:lstStyle/>
          <a:p>
            <a:r>
              <a:rPr lang="en-US" sz="4000" b="1" kern="100" dirty="0">
                <a:effectLst/>
                <a:latin typeface="Aptos" panose="020B0004020202020204" pitchFamily="34" charset="0"/>
                <a:ea typeface="Aptos" panose="020B0004020202020204" pitchFamily="34" charset="0"/>
                <a:cs typeface="Times New Roman" panose="02020603050405020304" pitchFamily="18" charset="0"/>
              </a:rPr>
              <a:t>Academic Program Completion</a:t>
            </a:r>
            <a:br>
              <a:rPr lang="en-US" sz="1800" kern="100" dirty="0">
                <a:effectLst/>
                <a:latin typeface="Aptos" panose="020B0004020202020204" pitchFamily="34" charset="0"/>
                <a:ea typeface="Aptos" panose="020B000402020202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4BEBB9EF-355E-94AD-D5CF-809271C1A8E4}"/>
              </a:ext>
            </a:extLst>
          </p:cNvPr>
          <p:cNvSpPr>
            <a:spLocks noGrp="1"/>
          </p:cNvSpPr>
          <p:nvPr>
            <p:ph idx="1"/>
          </p:nvPr>
        </p:nvSpPr>
        <p:spPr>
          <a:xfrm>
            <a:off x="838200" y="1161535"/>
            <a:ext cx="10515600" cy="5015428"/>
          </a:xfrm>
        </p:spPr>
        <p:txBody>
          <a:bodyPr>
            <a:normAutofit fontScale="85000" lnSpcReduction="20000"/>
          </a:bodyPr>
          <a:lstStyle/>
          <a:p>
            <a:pPr marL="342900" marR="0" lvl="0" indent="-342900">
              <a:lnSpc>
                <a:spcPct val="115000"/>
              </a:lnSpc>
              <a:spcAft>
                <a:spcPts val="800"/>
              </a:spcAft>
              <a:buFont typeface="Wingdings" panose="05000000000000000000" pitchFamily="2" charset="2"/>
              <a:buChar char=""/>
            </a:pPr>
            <a:r>
              <a:rPr lang="en-US" kern="100" dirty="0">
                <a:effectLst/>
                <a:latin typeface="Aptos" panose="020B0004020202020204" pitchFamily="34" charset="0"/>
                <a:ea typeface="Aptos" panose="020B0004020202020204" pitchFamily="34" charset="0"/>
                <a:cs typeface="Times New Roman" panose="02020603050405020304" pitchFamily="18" charset="0"/>
              </a:rPr>
              <a:t>From a regulatory perspective, a successful thesis or dissertation defense means that the academic Program </a:t>
            </a:r>
            <a:r>
              <a:rPr lang="en-US" b="1" u="sng" kern="100" dirty="0">
                <a:effectLst/>
                <a:latin typeface="Aptos" panose="020B0004020202020204" pitchFamily="34" charset="0"/>
                <a:ea typeface="Aptos" panose="020B0004020202020204" pitchFamily="34" charset="0"/>
                <a:cs typeface="Times New Roman" panose="02020603050405020304" pitchFamily="18" charset="0"/>
              </a:rPr>
              <a:t>has been completed</a:t>
            </a:r>
            <a:r>
              <a:rPr lang="en-US" kern="100" dirty="0">
                <a:effectLst/>
                <a:latin typeface="Aptos" panose="020B0004020202020204" pitchFamily="34" charset="0"/>
                <a:ea typeface="Aptos" panose="020B0004020202020204" pitchFamily="34" charset="0"/>
                <a:cs typeface="Times New Roman" panose="02020603050405020304" pitchFamily="18" charset="0"/>
              </a:rPr>
              <a:t>; an I-20 extension cannot be granted.   </a:t>
            </a:r>
          </a:p>
          <a:p>
            <a:pPr marL="742950" marR="0" lvl="1" indent="-285750">
              <a:lnSpc>
                <a:spcPct val="115000"/>
              </a:lnSpc>
              <a:spcAft>
                <a:spcPts val="800"/>
              </a:spcAft>
              <a:buFont typeface="Courier New" panose="02070309020205020404" pitchFamily="49" charset="0"/>
              <a:buChar char="o"/>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Program Completion, as evidenced by successful thesis/diss defense, is determinative. </a:t>
            </a:r>
          </a:p>
          <a:p>
            <a:pPr marL="742950" marR="0" lvl="1" indent="-285750">
              <a:lnSpc>
                <a:spcPct val="115000"/>
              </a:lnSpc>
              <a:spcAft>
                <a:spcPts val="800"/>
              </a:spcAft>
              <a:buFont typeface="Courier New" panose="02070309020205020404" pitchFamily="49" charset="0"/>
              <a:buChar char="o"/>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Graduation is social/ceremonial; it is not determinative. </a:t>
            </a:r>
          </a:p>
          <a:p>
            <a:pPr marL="742950" marR="0" lvl="1" indent="-285750">
              <a:lnSpc>
                <a:spcPct val="115000"/>
              </a:lnSpc>
              <a:spcAft>
                <a:spcPts val="800"/>
              </a:spcAft>
              <a:buFont typeface="Courier New" panose="02070309020205020404" pitchFamily="49" charset="0"/>
              <a:buChar char="o"/>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After a successful thesis/diss defense, on-campus employment may be maintained to the end of the semester if the Form I-20 ending date is not shortened (</a:t>
            </a:r>
            <a:r>
              <a:rPr lang="en-US" sz="2800" kern="100" dirty="0">
                <a:latin typeface="Aptos" panose="020B0004020202020204" pitchFamily="34" charset="0"/>
                <a:ea typeface="Aptos" panose="020B0004020202020204" pitchFamily="34" charset="0"/>
                <a:cs typeface="Times New Roman" panose="02020603050405020304" pitchFamily="18" charset="0"/>
              </a:rPr>
              <a:t>i.e.</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the Program ending date on Form I-20 is not shortened). </a:t>
            </a:r>
          </a:p>
          <a:p>
            <a:pPr marL="742950" marR="0" lvl="1" indent="-285750">
              <a:lnSpc>
                <a:spcPct val="115000"/>
              </a:lnSpc>
              <a:spcAft>
                <a:spcPts val="800"/>
              </a:spcAft>
              <a:buFont typeface="Courier New" panose="02070309020205020404" pitchFamily="49" charset="0"/>
              <a:buChar char="o"/>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If the Form I-20 Program ending date is shortened, on-campus employment eligibility if </a:t>
            </a:r>
            <a:r>
              <a:rPr lang="en-US" sz="2800" kern="100" dirty="0">
                <a:latin typeface="Aptos" panose="020B0004020202020204" pitchFamily="34" charset="0"/>
                <a:ea typeface="Aptos" panose="020B0004020202020204" pitchFamily="34" charset="0"/>
                <a:cs typeface="Times New Roman" panose="02020603050405020304" pitchFamily="18" charset="0"/>
              </a:rPr>
              <a:t>terminated</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effective immediately.</a:t>
            </a:r>
          </a:p>
          <a:p>
            <a:endParaRPr lang="en-US" dirty="0"/>
          </a:p>
        </p:txBody>
      </p:sp>
    </p:spTree>
    <p:extLst>
      <p:ext uri="{BB962C8B-B14F-4D97-AF65-F5344CB8AC3E}">
        <p14:creationId xmlns:p14="http://schemas.microsoft.com/office/powerpoint/2010/main" val="3139614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F55F15-7B20-7B80-FE8F-B8C15ECCBA89}"/>
              </a:ext>
            </a:extLst>
          </p:cNvPr>
          <p:cNvSpPr>
            <a:spLocks noGrp="1"/>
          </p:cNvSpPr>
          <p:nvPr>
            <p:ph type="title"/>
          </p:nvPr>
        </p:nvSpPr>
        <p:spPr/>
        <p:txBody>
          <a:bodyPr/>
          <a:lstStyle/>
          <a:p>
            <a:r>
              <a:rPr lang="en-US" sz="3600" b="1" kern="100" dirty="0">
                <a:effectLst/>
                <a:latin typeface="Aptos" panose="020B0004020202020204" pitchFamily="34" charset="0"/>
                <a:ea typeface="Aptos" panose="020B0004020202020204" pitchFamily="34" charset="0"/>
                <a:cs typeface="Times New Roman" panose="02020603050405020304" pitchFamily="18" charset="0"/>
              </a:rPr>
              <a:t>Academic Program Completion (Continued)</a:t>
            </a:r>
            <a:br>
              <a:rPr lang="en-US" sz="1800" kern="100" dirty="0">
                <a:effectLst/>
                <a:latin typeface="Aptos" panose="020B0004020202020204" pitchFamily="34" charset="0"/>
                <a:ea typeface="Aptos" panose="020B000402020202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C071F4A0-2228-2D99-D727-045641B0342B}"/>
              </a:ext>
            </a:extLst>
          </p:cNvPr>
          <p:cNvSpPr>
            <a:spLocks noGrp="1"/>
          </p:cNvSpPr>
          <p:nvPr>
            <p:ph idx="1"/>
          </p:nvPr>
        </p:nvSpPr>
        <p:spPr/>
        <p:txBody>
          <a:bodyPr/>
          <a:lstStyle/>
          <a:p>
            <a:pPr marL="342900" marR="0" lvl="0" indent="-342900">
              <a:lnSpc>
                <a:spcPct val="115000"/>
              </a:lnSpc>
              <a:spcAft>
                <a:spcPts val="800"/>
              </a:spcAft>
              <a:buFont typeface="Wingdings" panose="05000000000000000000" pitchFamily="2" charset="2"/>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Post-completion OPT authorization is granted w/the understanding that academic </a:t>
            </a:r>
            <a:r>
              <a:rPr lang="en-US" sz="2400" kern="100" dirty="0">
                <a:latin typeface="Aptos" panose="020B0004020202020204" pitchFamily="34" charset="0"/>
                <a:ea typeface="Aptos" panose="020B0004020202020204" pitchFamily="34" charset="0"/>
                <a:cs typeface="Times New Roman" panose="02020603050405020304" pitchFamily="18" charset="0"/>
              </a:rPr>
              <a:t>P</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rogram completion </a:t>
            </a:r>
            <a:r>
              <a:rPr lang="en-US" sz="2400" b="1" u="sng" kern="100" dirty="0">
                <a:effectLst/>
                <a:latin typeface="Aptos" panose="020B0004020202020204" pitchFamily="34" charset="0"/>
                <a:ea typeface="Aptos" panose="020B0004020202020204" pitchFamily="34" charset="0"/>
                <a:cs typeface="Times New Roman" panose="02020603050405020304" pitchFamily="18" charset="0"/>
              </a:rPr>
              <a:t>has occurred or</a:t>
            </a:r>
            <a:r>
              <a:rPr lang="en-US" sz="2400" u="sng" kern="100" dirty="0">
                <a:effectLst/>
                <a:latin typeface="Aptos" panose="020B0004020202020204" pitchFamily="34" charset="0"/>
                <a:ea typeface="Aptos" panose="020B0004020202020204" pitchFamily="34" charset="0"/>
                <a:cs typeface="Times New Roman" panose="02020603050405020304" pitchFamily="18" charset="0"/>
              </a:rPr>
              <a:t> </a:t>
            </a:r>
            <a:r>
              <a:rPr lang="en-US" sz="2400" b="1" u="sng" kern="100" dirty="0">
                <a:effectLst/>
                <a:latin typeface="Aptos" panose="020B0004020202020204" pitchFamily="34" charset="0"/>
                <a:ea typeface="Aptos" panose="020B0004020202020204" pitchFamily="34" charset="0"/>
                <a:cs typeface="Times New Roman" panose="02020603050405020304" pitchFamily="18" charset="0"/>
              </a:rPr>
              <a:t>is imminent</a:t>
            </a:r>
            <a:r>
              <a:rPr lang="en-US" sz="2400" u="sng" kern="100" dirty="0">
                <a:effectLst/>
                <a:latin typeface="Aptos" panose="020B0004020202020204" pitchFamily="34" charset="0"/>
                <a:ea typeface="Aptos" panose="020B0004020202020204" pitchFamily="34" charset="0"/>
                <a:cs typeface="Times New Roman" panose="02020603050405020304" pitchFamily="18" charset="0"/>
              </a:rPr>
              <a:t>.</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Font typeface="Wingdings" panose="05000000000000000000" pitchFamily="2" charset="2"/>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Failure to complete the academic Program as </a:t>
            </a:r>
            <a:r>
              <a:rPr lang="en-US" sz="2400" kern="100" dirty="0">
                <a:latin typeface="Aptos" panose="020B0004020202020204" pitchFamily="34" charset="0"/>
                <a:ea typeface="Aptos" panose="020B0004020202020204" pitchFamily="34" charset="0"/>
                <a:cs typeface="Times New Roman" panose="02020603050405020304" pitchFamily="18" charset="0"/>
              </a:rPr>
              <a:t>scheduled</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means that OPT authorization will be cancelled/rescinded</a:t>
            </a:r>
            <a:r>
              <a:rPr lang="en-US" sz="2400" u="sng" kern="100" dirty="0">
                <a:effectLst/>
                <a:latin typeface="Aptos" panose="020B0004020202020204" pitchFamily="34" charset="0"/>
                <a:ea typeface="Aptos" panose="020B0004020202020204" pitchFamily="34" charset="0"/>
                <a:cs typeface="Times New Roman" panose="02020603050405020304" pitchFamily="18" charset="0"/>
              </a:rPr>
              <a:t>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by the ISSS</a:t>
            </a:r>
            <a:r>
              <a:rPr lang="en-US" sz="2400" u="sng" kern="100" dirty="0">
                <a:effectLst/>
                <a:latin typeface="Aptos" panose="020B0004020202020204" pitchFamily="34" charset="0"/>
                <a:ea typeface="Aptos" panose="020B0004020202020204" pitchFamily="34" charset="0"/>
                <a:cs typeface="Times New Roman" panose="02020603050405020304" pitchFamily="18" charset="0"/>
              </a:rPr>
              <a:t>. </a:t>
            </a:r>
          </a:p>
          <a:p>
            <a:pPr marL="342900" marR="0" lvl="0" indent="-342900">
              <a:lnSpc>
                <a:spcPct val="115000"/>
              </a:lnSpc>
              <a:spcAft>
                <a:spcPts val="800"/>
              </a:spcAft>
              <a:buFont typeface="Wingdings" panose="05000000000000000000" pitchFamily="2" charset="2"/>
              <a:buChar char=""/>
            </a:pPr>
            <a:r>
              <a:rPr lang="en-US" sz="2400" kern="100" dirty="0">
                <a:latin typeface="Aptos" panose="020B0004020202020204" pitchFamily="34" charset="0"/>
                <a:ea typeface="Aptos" panose="020B0004020202020204" pitchFamily="34" charset="0"/>
                <a:cs typeface="Times New Roman" panose="02020603050405020304" pitchFamily="18" charset="0"/>
              </a:rPr>
              <a:t>If OPT authorization is cancelled/rescinded because of failure to complete, the benefit may be lost permanently.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3998809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EC55C-5B44-6796-2207-CE800AED0FFD}"/>
              </a:ext>
            </a:extLst>
          </p:cNvPr>
          <p:cNvSpPr>
            <a:spLocks noGrp="1"/>
          </p:cNvSpPr>
          <p:nvPr>
            <p:ph type="title"/>
          </p:nvPr>
        </p:nvSpPr>
        <p:spPr/>
        <p:txBody>
          <a:bodyPr/>
          <a:lstStyle/>
          <a:p>
            <a:r>
              <a:rPr lang="en-US" sz="3600" b="1" kern="100" dirty="0">
                <a:effectLst/>
                <a:latin typeface="Aptos" panose="020B0004020202020204" pitchFamily="34" charset="0"/>
                <a:ea typeface="Aptos" panose="020B0004020202020204" pitchFamily="34" charset="0"/>
                <a:cs typeface="Times New Roman" panose="02020603050405020304" pitchFamily="18" charset="0"/>
              </a:rPr>
              <a:t>Early Clearance and “Z” Status</a:t>
            </a:r>
            <a:br>
              <a:rPr lang="en-US" sz="1800" kern="100" dirty="0">
                <a:effectLst/>
                <a:latin typeface="Aptos" panose="020B0004020202020204" pitchFamily="34" charset="0"/>
                <a:ea typeface="Aptos" panose="020B000402020202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E8F23CDA-7B42-255B-D776-309541FF2E03}"/>
              </a:ext>
            </a:extLst>
          </p:cNvPr>
          <p:cNvSpPr>
            <a:spLocks noGrp="1"/>
          </p:cNvSpPr>
          <p:nvPr>
            <p:ph idx="1"/>
          </p:nvPr>
        </p:nvSpPr>
        <p:spPr/>
        <p:txBody>
          <a:bodyPr/>
          <a:lstStyle/>
          <a:p>
            <a:pPr marL="342900" marR="0" lvl="0" indent="-342900">
              <a:lnSpc>
                <a:spcPct val="115000"/>
              </a:lnSpc>
              <a:spcAft>
                <a:spcPts val="800"/>
              </a:spcAft>
              <a:buFont typeface="Wingdings" panose="05000000000000000000" pitchFamily="2" charset="2"/>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Early Clearance </a:t>
            </a:r>
            <a:r>
              <a:rPr lang="en-US" sz="2400" kern="100" dirty="0">
                <a:latin typeface="Aptos" panose="020B0004020202020204" pitchFamily="34" charset="0"/>
                <a:ea typeface="Aptos" panose="020B0004020202020204" pitchFamily="34" charset="0"/>
                <a:cs typeface="Times New Roman" panose="02020603050405020304" pitchFamily="18" charset="0"/>
              </a:rPr>
              <a:t>can be</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problematic for International Students</a:t>
            </a:r>
          </a:p>
          <a:p>
            <a:pPr marL="342900" marR="0" lvl="0" indent="-342900">
              <a:lnSpc>
                <a:spcPct val="115000"/>
              </a:lnSpc>
              <a:spcAft>
                <a:spcPts val="800"/>
              </a:spcAft>
              <a:buFont typeface="Wingdings" panose="05000000000000000000" pitchFamily="2" charset="2"/>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International Students Must Enroll Full-time Each Fall and Spring Semester </a:t>
            </a:r>
          </a:p>
          <a:p>
            <a:pPr marL="342900" marR="0" lvl="0" indent="-342900">
              <a:lnSpc>
                <a:spcPct val="115000"/>
              </a:lnSpc>
              <a:spcAft>
                <a:spcPts val="800"/>
              </a:spcAft>
              <a:buFont typeface="Wingdings" panose="05000000000000000000" pitchFamily="2" charset="2"/>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Under-enrollment must be authorized by the ISSS; the request must be supported either academically or medically </a:t>
            </a:r>
          </a:p>
          <a:p>
            <a:pPr marL="342900" marR="0" lvl="0" indent="-342900">
              <a:lnSpc>
                <a:spcPct val="115000"/>
              </a:lnSpc>
              <a:spcAft>
                <a:spcPts val="800"/>
              </a:spcAft>
              <a:buFont typeface="Wingdings" panose="05000000000000000000" pitchFamily="2" charset="2"/>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“Z” status carries the equivalent of full-time enrollment </a:t>
            </a:r>
          </a:p>
          <a:p>
            <a:pPr marL="342900" marR="0" lvl="0" indent="-342900">
              <a:lnSpc>
                <a:spcPct val="115000"/>
              </a:lnSpc>
              <a:spcAft>
                <a:spcPts val="800"/>
              </a:spcAft>
              <a:buFont typeface="Wingdings" panose="05000000000000000000" pitchFamily="2" charset="2"/>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“Z” status is considered bona fide under-enrollment for academic purposes </a:t>
            </a:r>
          </a:p>
          <a:p>
            <a:pPr marL="0" indent="0">
              <a:buNone/>
            </a:pPr>
            <a:endParaRPr lang="en-US" dirty="0"/>
          </a:p>
        </p:txBody>
      </p:sp>
    </p:spTree>
    <p:extLst>
      <p:ext uri="{BB962C8B-B14F-4D97-AF65-F5344CB8AC3E}">
        <p14:creationId xmlns:p14="http://schemas.microsoft.com/office/powerpoint/2010/main" val="27936815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D8EE8-D6D0-B286-A5BD-64413E40C9F7}"/>
              </a:ext>
            </a:extLst>
          </p:cNvPr>
          <p:cNvSpPr>
            <a:spLocks noGrp="1"/>
          </p:cNvSpPr>
          <p:nvPr>
            <p:ph type="title"/>
          </p:nvPr>
        </p:nvSpPr>
        <p:spPr>
          <a:xfrm>
            <a:off x="774357" y="181961"/>
            <a:ext cx="10515600" cy="1325563"/>
          </a:xfrm>
        </p:spPr>
        <p:txBody>
          <a:bodyPr/>
          <a:lstStyle/>
          <a:p>
            <a:r>
              <a:rPr lang="en-US" sz="3600" b="1" kern="100" dirty="0">
                <a:effectLst/>
                <a:latin typeface="Aptos" panose="020B0004020202020204" pitchFamily="34" charset="0"/>
                <a:ea typeface="Aptos" panose="020B0004020202020204" pitchFamily="34" charset="0"/>
                <a:cs typeface="Times New Roman" panose="02020603050405020304" pitchFamily="18" charset="0"/>
              </a:rPr>
              <a:t>International Graduate Student Employment</a:t>
            </a:r>
            <a:br>
              <a:rPr lang="en-US" sz="1800" kern="100" dirty="0">
                <a:effectLst/>
                <a:latin typeface="Aptos" panose="020B0004020202020204" pitchFamily="34" charset="0"/>
                <a:ea typeface="Aptos" panose="020B000402020202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FAC12F88-4E54-4F2D-4E74-248A541B62B9}"/>
              </a:ext>
            </a:extLst>
          </p:cNvPr>
          <p:cNvSpPr>
            <a:spLocks noGrp="1"/>
          </p:cNvSpPr>
          <p:nvPr>
            <p:ph idx="1"/>
          </p:nvPr>
        </p:nvSpPr>
        <p:spPr>
          <a:xfrm>
            <a:off x="838200" y="1507524"/>
            <a:ext cx="10515600" cy="4669439"/>
          </a:xfrm>
        </p:spPr>
        <p:txBody>
          <a:bodyPr>
            <a:normAutofit lnSpcReduction="10000"/>
          </a:bodyPr>
          <a:lstStyle/>
          <a:p>
            <a:pPr marL="342900" marR="0" lvl="0" indent="-342900">
              <a:lnSpc>
                <a:spcPct val="115000"/>
              </a:lnSpc>
              <a:spcAft>
                <a:spcPts val="800"/>
              </a:spcAft>
              <a:buFont typeface="Wingdings" panose="05000000000000000000" pitchFamily="2" charset="2"/>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Different kinds of employment are facilitated via different regulations</a:t>
            </a:r>
          </a:p>
          <a:p>
            <a:pPr marL="742950" marR="0" lvl="1" indent="-285750">
              <a:lnSpc>
                <a:spcPct val="115000"/>
              </a:lnSpc>
              <a:spcAft>
                <a:spcPts val="800"/>
              </a:spcAft>
              <a:buFont typeface="Courier New" panose="02070309020205020404" pitchFamily="49" charset="0"/>
              <a:buChar char="o"/>
            </a:pPr>
            <a:r>
              <a:rPr lang="en-US" kern="100" dirty="0">
                <a:effectLst/>
                <a:latin typeface="Aptos" panose="020B0004020202020204" pitchFamily="34" charset="0"/>
                <a:ea typeface="Aptos" panose="020B0004020202020204" pitchFamily="34" charset="0"/>
                <a:cs typeface="Times New Roman" panose="02020603050405020304" pitchFamily="18" charset="0"/>
              </a:rPr>
              <a:t>It is possible that an international student can work more than 20 hours per week in some cases:</a:t>
            </a:r>
          </a:p>
          <a:p>
            <a:pPr marL="1143000" marR="0" lvl="2" indent="-228600">
              <a:lnSpc>
                <a:spcPct val="115000"/>
              </a:lnSpc>
              <a:spcAft>
                <a:spcPts val="800"/>
              </a:spcAft>
              <a:buFont typeface="Wingdings" panose="05000000000000000000" pitchFamily="2" charset="2"/>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20 hours on campus + 20 hours off campus via CPT = 40 hours per week total = lawful and appropriate </a:t>
            </a:r>
          </a:p>
          <a:p>
            <a:pPr marL="342900" marR="0" lvl="0" indent="-342900">
              <a:lnSpc>
                <a:spcPct val="115000"/>
              </a:lnSpc>
              <a:spcAft>
                <a:spcPts val="800"/>
              </a:spcAft>
              <a:buFont typeface="Wingdings" panose="05000000000000000000" pitchFamily="2" charset="2"/>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On-Campus: limited to 20-hours per week (Fall and Spring semesters); can be full-time in summer </a:t>
            </a:r>
          </a:p>
          <a:p>
            <a:pPr marL="342900" marR="0" lvl="0" indent="-342900">
              <a:lnSpc>
                <a:spcPct val="115000"/>
              </a:lnSpc>
              <a:spcAft>
                <a:spcPts val="800"/>
              </a:spcAft>
              <a:buFont typeface="Wingdings" panose="05000000000000000000" pitchFamily="2" charset="2"/>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Off-Campus: prohibited unless specifically authorized by the ISSS and/or the USCIS </a:t>
            </a:r>
          </a:p>
          <a:p>
            <a:pPr marL="0" indent="0">
              <a:buNone/>
            </a:pPr>
            <a:endParaRPr lang="en-US" dirty="0"/>
          </a:p>
        </p:txBody>
      </p:sp>
    </p:spTree>
    <p:extLst>
      <p:ext uri="{BB962C8B-B14F-4D97-AF65-F5344CB8AC3E}">
        <p14:creationId xmlns:p14="http://schemas.microsoft.com/office/powerpoint/2010/main" val="36599788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0E8974-10D2-1250-3B9C-1A91034D12A4}"/>
              </a:ext>
            </a:extLst>
          </p:cNvPr>
          <p:cNvSpPr>
            <a:spLocks noGrp="1"/>
          </p:cNvSpPr>
          <p:nvPr>
            <p:ph type="title"/>
          </p:nvPr>
        </p:nvSpPr>
        <p:spPr/>
        <p:txBody>
          <a:bodyPr/>
          <a:lstStyle/>
          <a:p>
            <a:r>
              <a:rPr lang="en-US" sz="3600" b="1" kern="100" dirty="0">
                <a:effectLst/>
                <a:latin typeface="Aptos" panose="020B0004020202020204" pitchFamily="34" charset="0"/>
                <a:ea typeface="Aptos" panose="020B0004020202020204" pitchFamily="34" charset="0"/>
                <a:cs typeface="Times New Roman" panose="02020603050405020304" pitchFamily="18" charset="0"/>
              </a:rPr>
              <a:t>International Graduate Student Employment (2)</a:t>
            </a:r>
            <a:br>
              <a:rPr lang="en-US" sz="1800" kern="100" dirty="0">
                <a:effectLst/>
                <a:latin typeface="Aptos" panose="020B0004020202020204" pitchFamily="34" charset="0"/>
                <a:ea typeface="Aptos" panose="020B000402020202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5B4817CD-40F3-3A0A-C2AD-670FFE7F0B9C}"/>
              </a:ext>
            </a:extLst>
          </p:cNvPr>
          <p:cNvSpPr>
            <a:spLocks noGrp="1"/>
          </p:cNvSpPr>
          <p:nvPr>
            <p:ph idx="1"/>
          </p:nvPr>
        </p:nvSpPr>
        <p:spPr>
          <a:xfrm>
            <a:off x="838200" y="1359243"/>
            <a:ext cx="10515600" cy="4817720"/>
          </a:xfrm>
        </p:spPr>
        <p:txBody>
          <a:bodyPr>
            <a:normAutofit fontScale="85000" lnSpcReduction="20000"/>
          </a:bodyPr>
          <a:lstStyle/>
          <a:p>
            <a:pPr marL="342900" marR="0" lvl="0" indent="-342900">
              <a:lnSpc>
                <a:spcPct val="115000"/>
              </a:lnSpc>
              <a:spcAft>
                <a:spcPts val="800"/>
              </a:spcAft>
              <a:buFont typeface="Wingdings" panose="05000000000000000000" pitchFamily="2" charset="2"/>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Optional Practical Training (OPT): generally, a post-completion employment/training opportunity that should be full-time</a:t>
            </a:r>
          </a:p>
          <a:p>
            <a:pPr marL="342900" marR="0" lvl="0" indent="-342900">
              <a:lnSpc>
                <a:spcPct val="115000"/>
              </a:lnSpc>
              <a:spcAft>
                <a:spcPts val="800"/>
              </a:spcAft>
              <a:buFont typeface="Wingdings" panose="05000000000000000000" pitchFamily="2" charset="2"/>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Curricular Practical Training (CPT): </a:t>
            </a:r>
          </a:p>
          <a:p>
            <a:pPr marL="742950" marR="0" lvl="1" indent="-285750">
              <a:lnSpc>
                <a:spcPct val="115000"/>
              </a:lnSpc>
              <a:spcAft>
                <a:spcPts val="800"/>
              </a:spcAft>
              <a:buFont typeface="Courier New" panose="02070309020205020404" pitchFamily="49" charset="0"/>
              <a:buChar char="o"/>
            </a:pPr>
            <a:r>
              <a:rPr lang="en-US" kern="100" dirty="0">
                <a:effectLst/>
                <a:latin typeface="Aptos" panose="020B0004020202020204" pitchFamily="34" charset="0"/>
                <a:ea typeface="Aptos" panose="020B0004020202020204" pitchFamily="34" charset="0"/>
                <a:cs typeface="Times New Roman" panose="02020603050405020304" pitchFamily="18" charset="0"/>
              </a:rPr>
              <a:t>Operative word is “training” (as opposed to ”employment”)</a:t>
            </a:r>
          </a:p>
          <a:p>
            <a:pPr marL="742950" marR="0" lvl="1" indent="-285750">
              <a:lnSpc>
                <a:spcPct val="115000"/>
              </a:lnSpc>
              <a:spcAft>
                <a:spcPts val="800"/>
              </a:spcAft>
              <a:buFont typeface="Courier New" panose="02070309020205020404" pitchFamily="49" charset="0"/>
              <a:buChar char="o"/>
            </a:pPr>
            <a:r>
              <a:rPr lang="en-US" kern="100" dirty="0">
                <a:effectLst/>
                <a:latin typeface="Aptos" panose="020B0004020202020204" pitchFamily="34" charset="0"/>
                <a:ea typeface="Aptos" panose="020B0004020202020204" pitchFamily="34" charset="0"/>
                <a:cs typeface="Times New Roman" panose="02020603050405020304" pitchFamily="18" charset="0"/>
              </a:rPr>
              <a:t>Must occur </a:t>
            </a:r>
            <a:r>
              <a:rPr lang="en-US" u="sng" kern="100" dirty="0">
                <a:effectLst/>
                <a:latin typeface="Aptos" panose="020B0004020202020204" pitchFamily="34" charset="0"/>
                <a:ea typeface="Aptos" panose="020B0004020202020204" pitchFamily="34" charset="0"/>
                <a:cs typeface="Times New Roman" panose="02020603050405020304" pitchFamily="18" charset="0"/>
              </a:rPr>
              <a:t>within</a:t>
            </a:r>
            <a:r>
              <a:rPr lang="en-US" kern="100" dirty="0">
                <a:effectLst/>
                <a:latin typeface="Aptos" panose="020B0004020202020204" pitchFamily="34" charset="0"/>
                <a:ea typeface="Aptos" panose="020B0004020202020204" pitchFamily="34" charset="0"/>
                <a:cs typeface="Times New Roman" panose="02020603050405020304" pitchFamily="18" charset="0"/>
              </a:rPr>
              <a:t> degree study </a:t>
            </a:r>
          </a:p>
          <a:p>
            <a:pPr marL="742950" marR="0" lvl="1" indent="-285750">
              <a:lnSpc>
                <a:spcPct val="115000"/>
              </a:lnSpc>
              <a:spcAft>
                <a:spcPts val="800"/>
              </a:spcAft>
              <a:buFont typeface="Courier New" panose="02070309020205020404" pitchFamily="49" charset="0"/>
              <a:buChar char="o"/>
            </a:pPr>
            <a:r>
              <a:rPr lang="en-US" kern="100" dirty="0">
                <a:effectLst/>
                <a:latin typeface="Aptos" panose="020B0004020202020204" pitchFamily="34" charset="0"/>
                <a:ea typeface="Aptos" panose="020B0004020202020204" pitchFamily="34" charset="0"/>
                <a:cs typeface="Times New Roman" panose="02020603050405020304" pitchFamily="18" charset="0"/>
              </a:rPr>
              <a:t>Must be directly tied </a:t>
            </a:r>
            <a:r>
              <a:rPr lang="en-US" u="sng" kern="100" dirty="0">
                <a:effectLst/>
                <a:latin typeface="Aptos" panose="020B0004020202020204" pitchFamily="34" charset="0"/>
                <a:ea typeface="Aptos" panose="020B0004020202020204" pitchFamily="34" charset="0"/>
                <a:cs typeface="Times New Roman" panose="02020603050405020304" pitchFamily="18" charset="0"/>
              </a:rPr>
              <a:t>to</a:t>
            </a:r>
            <a:r>
              <a:rPr lang="en-US" kern="100" dirty="0">
                <a:effectLst/>
                <a:latin typeface="Aptos" panose="020B0004020202020204" pitchFamily="34" charset="0"/>
                <a:ea typeface="Aptos" panose="020B0004020202020204" pitchFamily="34" charset="0"/>
                <a:cs typeface="Times New Roman" panose="02020603050405020304" pitchFamily="18" charset="0"/>
              </a:rPr>
              <a:t> major degree study</a:t>
            </a:r>
          </a:p>
          <a:p>
            <a:pPr marL="742950" marR="0" lvl="1" indent="-285750">
              <a:lnSpc>
                <a:spcPct val="115000"/>
              </a:lnSpc>
              <a:spcAft>
                <a:spcPts val="800"/>
              </a:spcAft>
              <a:buFont typeface="Courier New" panose="02070309020205020404" pitchFamily="49" charset="0"/>
              <a:buChar char="o"/>
            </a:pPr>
            <a:r>
              <a:rPr lang="en-US" kern="100" dirty="0">
                <a:effectLst/>
                <a:latin typeface="Aptos" panose="020B0004020202020204" pitchFamily="34" charset="0"/>
                <a:ea typeface="Aptos" panose="020B0004020202020204" pitchFamily="34" charset="0"/>
                <a:cs typeface="Times New Roman" panose="02020603050405020304" pitchFamily="18" charset="0"/>
              </a:rPr>
              <a:t>Must be directly linked to a course (or part of a course) or a USC program that facilitates experiential learning (ex Co-Op or Carolina Internship Program/CIP)</a:t>
            </a:r>
          </a:p>
          <a:p>
            <a:pPr marL="742950" marR="0" lvl="1" indent="-285750">
              <a:lnSpc>
                <a:spcPct val="115000"/>
              </a:lnSpc>
              <a:spcAft>
                <a:spcPts val="800"/>
              </a:spcAft>
              <a:buFont typeface="Courier New" panose="02070309020205020404" pitchFamily="49" charset="0"/>
              <a:buChar char="o"/>
            </a:pPr>
            <a:r>
              <a:rPr lang="en-US" kern="100" dirty="0">
                <a:effectLst/>
                <a:latin typeface="Aptos" panose="020B0004020202020204" pitchFamily="34" charset="0"/>
                <a:ea typeface="Aptos" panose="020B0004020202020204" pitchFamily="34" charset="0"/>
                <a:cs typeface="Times New Roman" panose="02020603050405020304" pitchFamily="18" charset="0"/>
              </a:rPr>
              <a:t>Can be paid or unpaid</a:t>
            </a:r>
          </a:p>
          <a:p>
            <a:pPr marL="742950" marR="0" lvl="1" indent="-285750">
              <a:lnSpc>
                <a:spcPct val="115000"/>
              </a:lnSpc>
              <a:spcAft>
                <a:spcPts val="800"/>
              </a:spcAft>
              <a:buFont typeface="Courier New" panose="02070309020205020404" pitchFamily="49" charset="0"/>
              <a:buChar char="o"/>
            </a:pPr>
            <a:r>
              <a:rPr lang="en-US" kern="100" dirty="0">
                <a:effectLst/>
                <a:latin typeface="Aptos" panose="020B0004020202020204" pitchFamily="34" charset="0"/>
                <a:ea typeface="Aptos" panose="020B0004020202020204" pitchFamily="34" charset="0"/>
                <a:cs typeface="Times New Roman" panose="02020603050405020304" pitchFamily="18" charset="0"/>
              </a:rPr>
              <a:t>Authorized semester by semester, not by academic year</a:t>
            </a:r>
          </a:p>
          <a:p>
            <a:pPr marL="742950" lvl="1" indent="-285750">
              <a:lnSpc>
                <a:spcPct val="115000"/>
              </a:lnSpc>
              <a:spcAft>
                <a:spcPts val="800"/>
              </a:spcAft>
              <a:buFont typeface="Courier New" panose="02070309020205020404" pitchFamily="49" charset="0"/>
              <a:buChar char="o"/>
            </a:pPr>
            <a:r>
              <a:rPr lang="en-US" kern="100" dirty="0">
                <a:effectLst/>
                <a:latin typeface="Aptos" panose="020B0004020202020204" pitchFamily="34" charset="0"/>
                <a:ea typeface="Aptos" panose="020B0004020202020204" pitchFamily="34" charset="0"/>
                <a:cs typeface="Times New Roman" panose="02020603050405020304" pitchFamily="18" charset="0"/>
              </a:rPr>
              <a:t>Cannot be used to delay graduation</a:t>
            </a:r>
          </a:p>
          <a:p>
            <a:pPr marL="742950" marR="0" lvl="1" indent="-285750">
              <a:lnSpc>
                <a:spcPct val="115000"/>
              </a:lnSpc>
              <a:spcAft>
                <a:spcPts val="800"/>
              </a:spcAft>
              <a:buFont typeface="Courier New" panose="02070309020205020404" pitchFamily="49" charset="0"/>
              <a:buChar char="o"/>
            </a:pP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Font typeface="Wingdings" panose="05000000000000000000" pitchFamily="2" charset="2"/>
              <a:buChar char=""/>
            </a:pP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1774665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1AC36E-F743-FA54-7535-E25EADD4738E}"/>
              </a:ext>
            </a:extLst>
          </p:cNvPr>
          <p:cNvSpPr>
            <a:spLocks noGrp="1"/>
          </p:cNvSpPr>
          <p:nvPr>
            <p:ph type="title"/>
          </p:nvPr>
        </p:nvSpPr>
        <p:spPr/>
        <p:txBody>
          <a:bodyPr/>
          <a:lstStyle/>
          <a:p>
            <a:r>
              <a:rPr lang="en-US" sz="3600" b="1" kern="100" dirty="0">
                <a:effectLst/>
                <a:latin typeface="Aptos" panose="020B0004020202020204" pitchFamily="34" charset="0"/>
                <a:ea typeface="Aptos" panose="020B0004020202020204" pitchFamily="34" charset="0"/>
                <a:cs typeface="Times New Roman" panose="02020603050405020304" pitchFamily="18" charset="0"/>
              </a:rPr>
              <a:t>International Graduate Student Employment (3)</a:t>
            </a:r>
            <a:br>
              <a:rPr lang="en-US" sz="1800" kern="100" dirty="0">
                <a:effectLst/>
                <a:latin typeface="Aptos" panose="020B0004020202020204" pitchFamily="34" charset="0"/>
                <a:ea typeface="Aptos" panose="020B000402020202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D523355C-D11F-2166-F0CB-0DC3B85D4E62}"/>
              </a:ext>
            </a:extLst>
          </p:cNvPr>
          <p:cNvSpPr>
            <a:spLocks noGrp="1"/>
          </p:cNvSpPr>
          <p:nvPr>
            <p:ph idx="1"/>
          </p:nvPr>
        </p:nvSpPr>
        <p:spPr>
          <a:xfrm>
            <a:off x="838200" y="1445741"/>
            <a:ext cx="10515600" cy="4731222"/>
          </a:xfrm>
        </p:spPr>
        <p:txBody>
          <a:bodyPr>
            <a:normAutofit/>
          </a:bodyPr>
          <a:lstStyle/>
          <a:p>
            <a:pPr marL="457200" marR="0" lvl="1" indent="0">
              <a:lnSpc>
                <a:spcPct val="115000"/>
              </a:lnSpc>
              <a:spcAft>
                <a:spcPts val="800"/>
              </a:spcAft>
              <a:buNone/>
            </a:pP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Font typeface="Wingdings" panose="05000000000000000000" pitchFamily="2" charset="2"/>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Volunteering in a professional capacity is prohibited:</a:t>
            </a:r>
          </a:p>
          <a:p>
            <a:pPr marL="742950" marR="0" lvl="1" indent="-285750">
              <a:lnSpc>
                <a:spcPct val="115000"/>
              </a:lnSpc>
              <a:spcAft>
                <a:spcPts val="800"/>
              </a:spcAft>
              <a:buFont typeface="Courier New" panose="02070309020205020404" pitchFamily="49" charset="0"/>
              <a:buChar char="o"/>
            </a:pPr>
            <a:r>
              <a:rPr lang="en-US" kern="100" dirty="0">
                <a:effectLst/>
                <a:latin typeface="Aptos" panose="020B0004020202020204" pitchFamily="34" charset="0"/>
                <a:ea typeface="Aptos" panose="020B0004020202020204" pitchFamily="34" charset="0"/>
                <a:cs typeface="Times New Roman" panose="02020603050405020304" pitchFamily="18" charset="0"/>
              </a:rPr>
              <a:t>Volunteering often presents as unlawful employment </a:t>
            </a:r>
          </a:p>
          <a:p>
            <a:pPr marL="1143000" marR="0" lvl="2" indent="-228600">
              <a:lnSpc>
                <a:spcPct val="115000"/>
              </a:lnSpc>
              <a:spcAft>
                <a:spcPts val="800"/>
              </a:spcAft>
              <a:buFont typeface="Wingdings" panose="05000000000000000000" pitchFamily="2" charset="2"/>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Violates both US immigration and labor law</a:t>
            </a:r>
          </a:p>
          <a:p>
            <a:pPr marL="1143000" marR="0" lvl="2" indent="-228600">
              <a:lnSpc>
                <a:spcPct val="115000"/>
              </a:lnSpc>
              <a:spcAft>
                <a:spcPts val="800"/>
              </a:spcAft>
              <a:buFont typeface="Wingdings" panose="05000000000000000000" pitchFamily="2" charset="2"/>
              <a:buChar char=""/>
            </a:pPr>
            <a:r>
              <a:rPr lang="en-US" sz="2400" kern="100" dirty="0">
                <a:latin typeface="Aptos" panose="020B0004020202020204" pitchFamily="34" charset="0"/>
                <a:ea typeface="Aptos" panose="020B0004020202020204" pitchFamily="34" charset="0"/>
                <a:cs typeface="Times New Roman" panose="02020603050405020304" pitchFamily="18" charset="0"/>
              </a:rPr>
              <a:t>Could result in loss of F1 visa status</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742950" marR="0" lvl="1" indent="-285750">
              <a:lnSpc>
                <a:spcPct val="115000"/>
              </a:lnSpc>
              <a:spcAft>
                <a:spcPts val="800"/>
              </a:spcAft>
              <a:buFont typeface="Courier New" panose="02070309020205020404" pitchFamily="49" charset="0"/>
              <a:buChar char="o"/>
            </a:pPr>
            <a:r>
              <a:rPr lang="en-US" kern="100" dirty="0">
                <a:effectLst/>
                <a:latin typeface="Aptos" panose="020B0004020202020204" pitchFamily="34" charset="0"/>
                <a:ea typeface="Aptos" panose="020B0004020202020204" pitchFamily="34" charset="0"/>
                <a:cs typeface="Times New Roman" panose="02020603050405020304" pitchFamily="18" charset="0"/>
              </a:rPr>
              <a:t>True volunteering is altruistic in nature w/no tangible benefit to the student (ex: volunteering at an animal shelter)</a:t>
            </a:r>
          </a:p>
          <a:p>
            <a:pPr marL="742950" marR="0" lvl="1" indent="-285750">
              <a:lnSpc>
                <a:spcPct val="115000"/>
              </a:lnSpc>
              <a:spcAft>
                <a:spcPts val="800"/>
              </a:spcAft>
              <a:buFont typeface="Courier New" panose="02070309020205020404" pitchFamily="49" charset="0"/>
              <a:buChar char="o"/>
            </a:pP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28812419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135</TotalTime>
  <Words>905</Words>
  <Application>Microsoft Office PowerPoint</Application>
  <PresentationFormat>Widescreen</PresentationFormat>
  <Paragraphs>77</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Aptos</vt:lpstr>
      <vt:lpstr>Aptos Display</vt:lpstr>
      <vt:lpstr>Arial</vt:lpstr>
      <vt:lpstr>Courier New</vt:lpstr>
      <vt:lpstr>Symbol</vt:lpstr>
      <vt:lpstr>Wingdings</vt:lpstr>
      <vt:lpstr>Office Theme</vt:lpstr>
      <vt:lpstr>USC International Graduate Students: An Update</vt:lpstr>
      <vt:lpstr>Issues for December Graduates </vt:lpstr>
      <vt:lpstr>Proactive Immigration Strategy: Spring Semester   </vt:lpstr>
      <vt:lpstr>Academic Program Completion </vt:lpstr>
      <vt:lpstr>Academic Program Completion (Continued) </vt:lpstr>
      <vt:lpstr>Early Clearance and “Z” Status </vt:lpstr>
      <vt:lpstr>International Graduate Student Employment </vt:lpstr>
      <vt:lpstr>International Graduate Student Employment (2) </vt:lpstr>
      <vt:lpstr>International Graduate Student Employment (3) </vt:lpstr>
      <vt:lpstr>Carolina Internship Program </vt:lpstr>
      <vt:lpstr>Executive Orders: Intl. Graduate Students </vt:lpstr>
      <vt:lpstr>International Travel &amp; Re-entry to the U.S.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Smith, Harlan</dc:creator>
  <cp:lastModifiedBy>Guzzarlamudi, Sanjana</cp:lastModifiedBy>
  <cp:revision>13</cp:revision>
  <dcterms:created xsi:type="dcterms:W3CDTF">2025-02-21T15:14:05Z</dcterms:created>
  <dcterms:modified xsi:type="dcterms:W3CDTF">2026-02-11T15:45:37Z</dcterms:modified>
</cp:coreProperties>
</file>