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4"/>
  </p:handoutMasterIdLst>
  <p:sldIdLst>
    <p:sldId id="257" r:id="rId2"/>
    <p:sldId id="258" r:id="rId3"/>
    <p:sldId id="259" r:id="rId4"/>
    <p:sldId id="260" r:id="rId5"/>
    <p:sldId id="261" r:id="rId6"/>
    <p:sldId id="262" r:id="rId7"/>
    <p:sldId id="314" r:id="rId8"/>
    <p:sldId id="265" r:id="rId9"/>
    <p:sldId id="267" r:id="rId10"/>
    <p:sldId id="268" r:id="rId11"/>
    <p:sldId id="269" r:id="rId12"/>
    <p:sldId id="270" r:id="rId13"/>
    <p:sldId id="271" r:id="rId14"/>
    <p:sldId id="272" r:id="rId15"/>
    <p:sldId id="274" r:id="rId16"/>
    <p:sldId id="276" r:id="rId17"/>
    <p:sldId id="277" r:id="rId18"/>
    <p:sldId id="278" r:id="rId19"/>
    <p:sldId id="282" r:id="rId20"/>
    <p:sldId id="286" r:id="rId21"/>
    <p:sldId id="315" r:id="rId22"/>
    <p:sldId id="289" r:id="rId23"/>
    <p:sldId id="312" r:id="rId24"/>
    <p:sldId id="290" r:id="rId25"/>
    <p:sldId id="313" r:id="rId26"/>
    <p:sldId id="292" r:id="rId27"/>
    <p:sldId id="294" r:id="rId28"/>
    <p:sldId id="296" r:id="rId29"/>
    <p:sldId id="297" r:id="rId30"/>
    <p:sldId id="298" r:id="rId31"/>
    <p:sldId id="299" r:id="rId32"/>
    <p:sldId id="300" r:id="rId33"/>
    <p:sldId id="301" r:id="rId34"/>
    <p:sldId id="302" r:id="rId35"/>
    <p:sldId id="304" r:id="rId36"/>
    <p:sldId id="305" r:id="rId37"/>
    <p:sldId id="306" r:id="rId38"/>
    <p:sldId id="307" r:id="rId39"/>
    <p:sldId id="308" r:id="rId40"/>
    <p:sldId id="309" r:id="rId41"/>
    <p:sldId id="310" r:id="rId42"/>
    <p:sldId id="311" r:id="rId4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 d="1"/>
        <a:sy n="1" d="1"/>
      </p:scale>
      <p:origin x="0" y="0"/>
    </p:cViewPr>
  </p:notesTextViewPr>
  <p:sorterViewPr>
    <p:cViewPr>
      <p:scale>
        <a:sx n="100" d="100"/>
        <a:sy n="100" d="100"/>
      </p:scale>
      <p:origin x="0" y="4608"/>
    </p:cViewPr>
  </p:sorterViewPr>
  <p:notesViewPr>
    <p:cSldViewPr>
      <p:cViewPr varScale="1">
        <p:scale>
          <a:sx n="141" d="100"/>
          <a:sy n="141" d="100"/>
        </p:scale>
        <p:origin x="-114" y="-51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20543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8A41CD-AD57-4C45-AC69-6645F00B3316}" type="datetimeFigureOut">
              <a:rPr lang="en-US" smtClean="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CF9178-2EFA-4E12-BBC8-A5DF80CE05DD}" type="slidenum">
              <a:rPr lang="en-US" smtClean="0"/>
              <a:t>‹#›</a:t>
            </a:fld>
            <a:endParaRPr lang="en-US" dirty="0"/>
          </a:p>
        </p:txBody>
      </p:sp>
    </p:spTree>
    <p:extLst>
      <p:ext uri="{BB962C8B-B14F-4D97-AF65-F5344CB8AC3E}">
        <p14:creationId xmlns:p14="http://schemas.microsoft.com/office/powerpoint/2010/main" val="3631205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8A41CD-AD57-4C45-AC69-6645F00B3316}" type="datetimeFigureOut">
              <a:rPr lang="en-US" smtClean="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CF9178-2EFA-4E12-BBC8-A5DF80CE05DD}" type="slidenum">
              <a:rPr lang="en-US" smtClean="0"/>
              <a:t>‹#›</a:t>
            </a:fld>
            <a:endParaRPr lang="en-US" dirty="0"/>
          </a:p>
        </p:txBody>
      </p:sp>
    </p:spTree>
    <p:extLst>
      <p:ext uri="{BB962C8B-B14F-4D97-AF65-F5344CB8AC3E}">
        <p14:creationId xmlns:p14="http://schemas.microsoft.com/office/powerpoint/2010/main" val="796350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8A41CD-AD57-4C45-AC69-6645F00B3316}" type="datetimeFigureOut">
              <a:rPr lang="en-US" smtClean="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CF9178-2EFA-4E12-BBC8-A5DF80CE05DD}" type="slidenum">
              <a:rPr lang="en-US" smtClean="0"/>
              <a:t>‹#›</a:t>
            </a:fld>
            <a:endParaRPr lang="en-US" dirty="0"/>
          </a:p>
        </p:txBody>
      </p:sp>
    </p:spTree>
    <p:extLst>
      <p:ext uri="{BB962C8B-B14F-4D97-AF65-F5344CB8AC3E}">
        <p14:creationId xmlns:p14="http://schemas.microsoft.com/office/powerpoint/2010/main" val="2454368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fld id="{9035156A-4BBA-4B40-BA64-25F6E0F8C9A3}" type="slidenum">
              <a:rPr lang="en-US" altLang="en-US"/>
              <a:pPr/>
              <a:t>‹#›</a:t>
            </a:fld>
            <a:endParaRPr lang="en-US" altLang="en-US" dirty="0"/>
          </a:p>
        </p:txBody>
      </p:sp>
    </p:spTree>
    <p:extLst>
      <p:ext uri="{BB962C8B-B14F-4D97-AF65-F5344CB8AC3E}">
        <p14:creationId xmlns:p14="http://schemas.microsoft.com/office/powerpoint/2010/main" val="2504947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8A41CD-AD57-4C45-AC69-6645F00B3316}" type="datetimeFigureOut">
              <a:rPr lang="en-US" smtClean="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CF9178-2EFA-4E12-BBC8-A5DF80CE05DD}" type="slidenum">
              <a:rPr lang="en-US" smtClean="0"/>
              <a:t>‹#›</a:t>
            </a:fld>
            <a:endParaRPr lang="en-US" dirty="0"/>
          </a:p>
        </p:txBody>
      </p:sp>
    </p:spTree>
    <p:extLst>
      <p:ext uri="{BB962C8B-B14F-4D97-AF65-F5344CB8AC3E}">
        <p14:creationId xmlns:p14="http://schemas.microsoft.com/office/powerpoint/2010/main" val="348094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8A41CD-AD57-4C45-AC69-6645F00B3316}" type="datetimeFigureOut">
              <a:rPr lang="en-US" smtClean="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CF9178-2EFA-4E12-BBC8-A5DF80CE05DD}" type="slidenum">
              <a:rPr lang="en-US" smtClean="0"/>
              <a:t>‹#›</a:t>
            </a:fld>
            <a:endParaRPr lang="en-US" dirty="0"/>
          </a:p>
        </p:txBody>
      </p:sp>
    </p:spTree>
    <p:extLst>
      <p:ext uri="{BB962C8B-B14F-4D97-AF65-F5344CB8AC3E}">
        <p14:creationId xmlns:p14="http://schemas.microsoft.com/office/powerpoint/2010/main" val="2547620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8A41CD-AD57-4C45-AC69-6645F00B3316}" type="datetimeFigureOut">
              <a:rPr lang="en-US" smtClean="0"/>
              <a:t>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CF9178-2EFA-4E12-BBC8-A5DF80CE05DD}" type="slidenum">
              <a:rPr lang="en-US" smtClean="0"/>
              <a:t>‹#›</a:t>
            </a:fld>
            <a:endParaRPr lang="en-US" dirty="0"/>
          </a:p>
        </p:txBody>
      </p:sp>
    </p:spTree>
    <p:extLst>
      <p:ext uri="{BB962C8B-B14F-4D97-AF65-F5344CB8AC3E}">
        <p14:creationId xmlns:p14="http://schemas.microsoft.com/office/powerpoint/2010/main" val="2844224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8A41CD-AD57-4C45-AC69-6645F00B3316}" type="datetimeFigureOut">
              <a:rPr lang="en-US" smtClean="0"/>
              <a:t>1/12/2018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CF9178-2EFA-4E12-BBC8-A5DF80CE05DD}" type="slidenum">
              <a:rPr lang="en-US" smtClean="0"/>
              <a:t>‹#›</a:t>
            </a:fld>
            <a:endParaRPr lang="en-US" dirty="0"/>
          </a:p>
        </p:txBody>
      </p:sp>
    </p:spTree>
    <p:extLst>
      <p:ext uri="{BB962C8B-B14F-4D97-AF65-F5344CB8AC3E}">
        <p14:creationId xmlns:p14="http://schemas.microsoft.com/office/powerpoint/2010/main" val="618518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8A41CD-AD57-4C45-AC69-6645F00B3316}" type="datetimeFigureOut">
              <a:rPr lang="en-US" smtClean="0"/>
              <a:t>1/12/2018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CF9178-2EFA-4E12-BBC8-A5DF80CE05DD}" type="slidenum">
              <a:rPr lang="en-US" smtClean="0"/>
              <a:t>‹#›</a:t>
            </a:fld>
            <a:endParaRPr lang="en-US" dirty="0"/>
          </a:p>
        </p:txBody>
      </p:sp>
    </p:spTree>
    <p:extLst>
      <p:ext uri="{BB962C8B-B14F-4D97-AF65-F5344CB8AC3E}">
        <p14:creationId xmlns:p14="http://schemas.microsoft.com/office/powerpoint/2010/main" val="3621681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A41CD-AD57-4C45-AC69-6645F00B3316}" type="datetimeFigureOut">
              <a:rPr lang="en-US" smtClean="0"/>
              <a:t>1/12/2018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CF9178-2EFA-4E12-BBC8-A5DF80CE05DD}" type="slidenum">
              <a:rPr lang="en-US" smtClean="0"/>
              <a:t>‹#›</a:t>
            </a:fld>
            <a:endParaRPr lang="en-US" dirty="0"/>
          </a:p>
        </p:txBody>
      </p:sp>
    </p:spTree>
    <p:extLst>
      <p:ext uri="{BB962C8B-B14F-4D97-AF65-F5344CB8AC3E}">
        <p14:creationId xmlns:p14="http://schemas.microsoft.com/office/powerpoint/2010/main" val="45867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8A41CD-AD57-4C45-AC69-6645F00B3316}" type="datetimeFigureOut">
              <a:rPr lang="en-US" smtClean="0"/>
              <a:t>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CF9178-2EFA-4E12-BBC8-A5DF80CE05DD}" type="slidenum">
              <a:rPr lang="en-US" smtClean="0"/>
              <a:t>‹#›</a:t>
            </a:fld>
            <a:endParaRPr lang="en-US" dirty="0"/>
          </a:p>
        </p:txBody>
      </p:sp>
    </p:spTree>
    <p:extLst>
      <p:ext uri="{BB962C8B-B14F-4D97-AF65-F5344CB8AC3E}">
        <p14:creationId xmlns:p14="http://schemas.microsoft.com/office/powerpoint/2010/main" val="775607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8A41CD-AD57-4C45-AC69-6645F00B3316}" type="datetimeFigureOut">
              <a:rPr lang="en-US" smtClean="0"/>
              <a:t>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CF9178-2EFA-4E12-BBC8-A5DF80CE05DD}" type="slidenum">
              <a:rPr lang="en-US" smtClean="0"/>
              <a:t>‹#›</a:t>
            </a:fld>
            <a:endParaRPr lang="en-US" dirty="0"/>
          </a:p>
        </p:txBody>
      </p:sp>
    </p:spTree>
    <p:extLst>
      <p:ext uri="{BB962C8B-B14F-4D97-AF65-F5344CB8AC3E}">
        <p14:creationId xmlns:p14="http://schemas.microsoft.com/office/powerpoint/2010/main" val="3257994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8A41CD-AD57-4C45-AC69-6645F00B3316}" type="datetimeFigureOut">
              <a:rPr lang="en-US" smtClean="0"/>
              <a:t>1/12/2018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CF9178-2EFA-4E12-BBC8-A5DF80CE05DD}" type="slidenum">
              <a:rPr lang="en-US" smtClean="0"/>
              <a:t>‹#›</a:t>
            </a:fld>
            <a:endParaRPr lang="en-US" dirty="0"/>
          </a:p>
        </p:txBody>
      </p:sp>
    </p:spTree>
    <p:extLst>
      <p:ext uri="{BB962C8B-B14F-4D97-AF65-F5344CB8AC3E}">
        <p14:creationId xmlns:p14="http://schemas.microsoft.com/office/powerpoint/2010/main" val="689912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4.png"/><Relationship Id="rId2" Type="http://schemas.microsoft.com/office/2007/relationships/media" Target="../media/media10.wav"/><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8.wav"/><Relationship Id="rId7" Type="http://schemas.openxmlformats.org/officeDocument/2006/relationships/image" Target="../media/image3.png"/><Relationship Id="rId2" Type="http://schemas.microsoft.com/office/2007/relationships/media" Target="../media/media18.wav"/><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7" Type="http://schemas.openxmlformats.org/officeDocument/2006/relationships/image" Target="../media/image4.png"/><Relationship Id="rId2" Type="http://schemas.microsoft.com/office/2007/relationships/media" Target="../media/media19.wav"/><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7" Type="http://schemas.openxmlformats.org/officeDocument/2006/relationships/image" Target="../media/image4.png"/><Relationship Id="rId2" Type="http://schemas.microsoft.com/office/2007/relationships/media" Target="../media/media20.wav"/><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2.wav"/><Relationship Id="rId7" Type="http://schemas.openxmlformats.org/officeDocument/2006/relationships/image" Target="../media/image5.png"/><Relationship Id="rId2" Type="http://schemas.microsoft.com/office/2007/relationships/media" Target="../media/media22.wav"/><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3.wav"/><Relationship Id="rId7" Type="http://schemas.openxmlformats.org/officeDocument/2006/relationships/image" Target="../media/image3.png"/><Relationship Id="rId2" Type="http://schemas.microsoft.com/office/2007/relationships/media" Target="../media/media23.wav"/><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4.wav"/><Relationship Id="rId7" Type="http://schemas.openxmlformats.org/officeDocument/2006/relationships/image" Target="../media/image3.png"/><Relationship Id="rId2" Type="http://schemas.microsoft.com/office/2007/relationships/media" Target="../media/media24.wav"/><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5.wav"/><Relationship Id="rId7" Type="http://schemas.openxmlformats.org/officeDocument/2006/relationships/image" Target="../media/image3.png"/><Relationship Id="rId2" Type="http://schemas.microsoft.com/office/2007/relationships/media" Target="../media/media25.wav"/><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6.wav"/><Relationship Id="rId7" Type="http://schemas.openxmlformats.org/officeDocument/2006/relationships/image" Target="../media/image5.png"/><Relationship Id="rId2" Type="http://schemas.microsoft.com/office/2007/relationships/media" Target="../media/media26.wav"/><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9.wav"/><Relationship Id="rId7" Type="http://schemas.openxmlformats.org/officeDocument/2006/relationships/image" Target="../media/image3.png"/><Relationship Id="rId2" Type="http://schemas.microsoft.com/office/2007/relationships/media" Target="../media/media29.wav"/><Relationship Id="rId1" Type="http://schemas.openxmlformats.org/officeDocument/2006/relationships/tags" Target="../tags/tag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audio" Target="../media/media30.wav"/><Relationship Id="rId7" Type="http://schemas.openxmlformats.org/officeDocument/2006/relationships/image" Target="../media/image5.png"/><Relationship Id="rId2" Type="http://schemas.microsoft.com/office/2007/relationships/media" Target="../media/media30.wav"/><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1.wav"/><Relationship Id="rId7" Type="http://schemas.openxmlformats.org/officeDocument/2006/relationships/image" Target="../media/image5.png"/><Relationship Id="rId2" Type="http://schemas.microsoft.com/office/2007/relationships/media" Target="../media/media31.wav"/><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2.wav"/><Relationship Id="rId7" Type="http://schemas.openxmlformats.org/officeDocument/2006/relationships/image" Target="../media/image5.png"/><Relationship Id="rId2" Type="http://schemas.microsoft.com/office/2007/relationships/media" Target="../media/media32.wav"/><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3.wav"/><Relationship Id="rId7" Type="http://schemas.openxmlformats.org/officeDocument/2006/relationships/image" Target="../media/image5.png"/><Relationship Id="rId2" Type="http://schemas.microsoft.com/office/2007/relationships/media" Target="../media/media33.wav"/><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4.wav"/><Relationship Id="rId7" Type="http://schemas.openxmlformats.org/officeDocument/2006/relationships/image" Target="../media/image5.png"/><Relationship Id="rId2" Type="http://schemas.microsoft.com/office/2007/relationships/media" Target="../media/media34.wav"/><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5.wav"/><Relationship Id="rId7" Type="http://schemas.openxmlformats.org/officeDocument/2006/relationships/image" Target="../media/image5.png"/><Relationship Id="rId2" Type="http://schemas.microsoft.com/office/2007/relationships/media" Target="../media/media35.wav"/><Relationship Id="rId1" Type="http://schemas.openxmlformats.org/officeDocument/2006/relationships/tags" Target="../tags/tag18.xml"/><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6.wav"/><Relationship Id="rId7" Type="http://schemas.openxmlformats.org/officeDocument/2006/relationships/image" Target="../media/image5.png"/><Relationship Id="rId2" Type="http://schemas.microsoft.com/office/2007/relationships/media" Target="../media/media36.wav"/><Relationship Id="rId1" Type="http://schemas.openxmlformats.org/officeDocument/2006/relationships/tags" Target="../tags/tag19.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7.wav"/><Relationship Id="rId7" Type="http://schemas.openxmlformats.org/officeDocument/2006/relationships/image" Target="../media/image5.png"/><Relationship Id="rId2" Type="http://schemas.microsoft.com/office/2007/relationships/media" Target="../media/media37.wav"/><Relationship Id="rId1" Type="http://schemas.openxmlformats.org/officeDocument/2006/relationships/tags" Target="../tags/tag20.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8.wav"/><Relationship Id="rId7" Type="http://schemas.openxmlformats.org/officeDocument/2006/relationships/image" Target="../media/image4.png"/><Relationship Id="rId2" Type="http://schemas.microsoft.com/office/2007/relationships/media" Target="../media/media38.wav"/><Relationship Id="rId1" Type="http://schemas.openxmlformats.org/officeDocument/2006/relationships/tags" Target="../tags/tag2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4.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4.png"/><Relationship Id="rId2" Type="http://schemas.microsoft.com/office/2007/relationships/media" Target="../media/media9.wav"/><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7700" y="1676400"/>
            <a:ext cx="7772400" cy="1470025"/>
          </a:xfrm>
        </p:spPr>
        <p:txBody>
          <a:bodyPr>
            <a:noAutofit/>
          </a:bodyPr>
          <a:lstStyle/>
          <a:p>
            <a:r>
              <a:rPr lang="en-US" sz="7200" b="1" dirty="0" smtClean="0">
                <a:solidFill>
                  <a:srgbClr val="800000"/>
                </a:solidFill>
              </a:rPr>
              <a:t>Form 700.04</a:t>
            </a:r>
            <a:br>
              <a:rPr lang="en-US" sz="7200" b="1" dirty="0" smtClean="0">
                <a:solidFill>
                  <a:srgbClr val="800000"/>
                </a:solidFill>
              </a:rPr>
            </a:br>
            <a:r>
              <a:rPr lang="en-US" sz="3200" b="1" dirty="0" smtClean="0">
                <a:solidFill>
                  <a:srgbClr val="800000"/>
                </a:solidFill>
              </a:rPr>
              <a:t>(Chapter 7)</a:t>
            </a:r>
            <a:endParaRPr lang="en-US" sz="3200" b="1" dirty="0">
              <a:solidFill>
                <a:srgbClr val="800000"/>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5715000"/>
            <a:ext cx="838200" cy="847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921" y="5853033"/>
            <a:ext cx="22860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37851673"/>
      </p:ext>
    </p:extLst>
  </p:cSld>
  <p:clrMapOvr>
    <a:masterClrMapping/>
  </p:clrMapOvr>
  <mc:AlternateContent xmlns:mc="http://schemas.openxmlformats.org/markup-compatibility/2006" xmlns:p14="http://schemas.microsoft.com/office/powerpoint/2010/main">
    <mc:Choice Requires="p14">
      <p:transition spd="slow" p14:dur="2000" advTm="17780"/>
    </mc:Choice>
    <mc:Fallback xmlns="">
      <p:transition spd="slow" advTm="17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464321" y="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800000"/>
                </a:solidFill>
              </a:rPr>
              <a:t>BATCH TICKET PRINTOUT OR BATCH COMPUTER SCREEN</a:t>
            </a:r>
            <a:endParaRPr lang="en-US" sz="3600" b="1" dirty="0">
              <a:solidFill>
                <a:srgbClr val="800000"/>
              </a:solidFill>
            </a:endParaRPr>
          </a:p>
        </p:txBody>
      </p:sp>
      <p:graphicFrame>
        <p:nvGraphicFramePr>
          <p:cNvPr id="8" name="Content Placeholder 4"/>
          <p:cNvGraphicFramePr>
            <a:graphicFrameLocks noGrp="1"/>
          </p:cNvGraphicFramePr>
          <p:nvPr>
            <p:ph/>
            <p:extLst>
              <p:ext uri="{D42A27DB-BD31-4B8C-83A1-F6EECF244321}">
                <p14:modId xmlns:p14="http://schemas.microsoft.com/office/powerpoint/2010/main" val="211400715"/>
              </p:ext>
            </p:extLst>
          </p:nvPr>
        </p:nvGraphicFramePr>
        <p:xfrm>
          <a:off x="533401" y="1419682"/>
          <a:ext cx="8156767" cy="4518506"/>
        </p:xfrm>
        <a:graphic>
          <a:graphicData uri="http://schemas.openxmlformats.org/drawingml/2006/table">
            <a:tbl>
              <a:tblPr/>
              <a:tblGrid>
                <a:gridCol w="566442">
                  <a:extLst>
                    <a:ext uri="{9D8B030D-6E8A-4147-A177-3AD203B41FA5}">
                      <a16:colId xmlns:a16="http://schemas.microsoft.com/office/drawing/2014/main" val="20000"/>
                    </a:ext>
                  </a:extLst>
                </a:gridCol>
                <a:gridCol w="528679">
                  <a:extLst>
                    <a:ext uri="{9D8B030D-6E8A-4147-A177-3AD203B41FA5}">
                      <a16:colId xmlns:a16="http://schemas.microsoft.com/office/drawing/2014/main" val="20001"/>
                    </a:ext>
                  </a:extLst>
                </a:gridCol>
                <a:gridCol w="962779">
                  <a:extLst>
                    <a:ext uri="{9D8B030D-6E8A-4147-A177-3AD203B41FA5}">
                      <a16:colId xmlns:a16="http://schemas.microsoft.com/office/drawing/2014/main" val="20002"/>
                    </a:ext>
                  </a:extLst>
                </a:gridCol>
                <a:gridCol w="1384405">
                  <a:extLst>
                    <a:ext uri="{9D8B030D-6E8A-4147-A177-3AD203B41FA5}">
                      <a16:colId xmlns:a16="http://schemas.microsoft.com/office/drawing/2014/main" val="20003"/>
                    </a:ext>
                  </a:extLst>
                </a:gridCol>
                <a:gridCol w="1409350">
                  <a:extLst>
                    <a:ext uri="{9D8B030D-6E8A-4147-A177-3AD203B41FA5}">
                      <a16:colId xmlns:a16="http://schemas.microsoft.com/office/drawing/2014/main" val="20004"/>
                    </a:ext>
                  </a:extLst>
                </a:gridCol>
                <a:gridCol w="1035186">
                  <a:extLst>
                    <a:ext uri="{9D8B030D-6E8A-4147-A177-3AD203B41FA5}">
                      <a16:colId xmlns:a16="http://schemas.microsoft.com/office/drawing/2014/main" val="20005"/>
                    </a:ext>
                  </a:extLst>
                </a:gridCol>
                <a:gridCol w="873048">
                  <a:extLst>
                    <a:ext uri="{9D8B030D-6E8A-4147-A177-3AD203B41FA5}">
                      <a16:colId xmlns:a16="http://schemas.microsoft.com/office/drawing/2014/main" val="20006"/>
                    </a:ext>
                  </a:extLst>
                </a:gridCol>
                <a:gridCol w="785744">
                  <a:extLst>
                    <a:ext uri="{9D8B030D-6E8A-4147-A177-3AD203B41FA5}">
                      <a16:colId xmlns:a16="http://schemas.microsoft.com/office/drawing/2014/main" val="20007"/>
                    </a:ext>
                  </a:extLst>
                </a:gridCol>
                <a:gridCol w="611134">
                  <a:extLst>
                    <a:ext uri="{9D8B030D-6E8A-4147-A177-3AD203B41FA5}">
                      <a16:colId xmlns:a16="http://schemas.microsoft.com/office/drawing/2014/main" val="20008"/>
                    </a:ext>
                  </a:extLst>
                </a:gridCol>
              </a:tblGrid>
              <a:tr h="358104">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1" i="0" u="sng"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extLst>
                  <a:ext uri="{0D108BD9-81ED-4DB2-BD59-A6C34878D82A}">
                    <a16:rowId xmlns:a16="http://schemas.microsoft.com/office/drawing/2014/main" val="10000"/>
                  </a:ext>
                </a:extLst>
              </a:tr>
              <a:tr h="182706">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2706">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82706">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rowSpan="2">
                  <a:txBody>
                    <a:bodyPr/>
                    <a:lstStyle/>
                    <a:p>
                      <a:pPr algn="ctr" fontAlgn="b"/>
                      <a:r>
                        <a:rPr lang="en-US" sz="1100" b="1" i="0" u="none" strike="noStrike" dirty="0">
                          <a:solidFill>
                            <a:srgbClr val="000000"/>
                          </a:solidFill>
                          <a:effectLst/>
                          <a:latin typeface="Calibri"/>
                        </a:rPr>
                        <a:t>DISPATCH TICKET NUMBER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75398">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smtClean="0">
                          <a:solidFill>
                            <a:srgbClr val="000000"/>
                          </a:solidFill>
                          <a:effectLst/>
                          <a:latin typeface="Calibri"/>
                        </a:rPr>
                        <a:t>TRUCK #</a:t>
                      </a:r>
                      <a:endParaRPr lang="en-US" sz="1100" b="1"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FILE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USER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a:txBody>
                    <a:bodyPr/>
                    <a:lstStyle/>
                    <a:p>
                      <a:pPr algn="ctr" fontAlgn="b"/>
                      <a:r>
                        <a:rPr lang="en-US" sz="1100" b="1" i="0" u="none" strike="noStrike" dirty="0">
                          <a:solidFill>
                            <a:srgbClr val="000000"/>
                          </a:solidFill>
                          <a:effectLst/>
                          <a:latin typeface="Calibri"/>
                        </a:rPr>
                        <a:t>TICKET ID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1" i="0" u="none" strike="noStrike" dirty="0">
                          <a:solidFill>
                            <a:srgbClr val="000000"/>
                          </a:solidFill>
                          <a:effectLst/>
                          <a:latin typeface="Calibri"/>
                        </a:rPr>
                        <a:t>BATCH TIME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DATE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75398">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46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10.426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C. Breeze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159587</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20907</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12:06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10/31/2016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75398">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75398">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Calibri"/>
                        </a:rPr>
                        <a:t>LOAD SIZE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MIX CODE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RETURNED QUANTITY</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fontAlgn="b"/>
                      <a:r>
                        <a:rPr lang="en-US" sz="1100" b="1" i="0" u="none" strike="noStrike" dirty="0">
                          <a:solidFill>
                            <a:srgbClr val="000000"/>
                          </a:solidFill>
                          <a:effectLst/>
                          <a:latin typeface="Calibri"/>
                        </a:rPr>
                        <a:t>CUMMULATIVE YARDS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75398">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5.00 CY</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31614E 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n-US" sz="1100" b="0" i="0" u="none" strike="noStrike" dirty="0" smtClean="0">
                          <a:solidFill>
                            <a:srgbClr val="000000"/>
                          </a:solidFill>
                          <a:effectLst/>
                          <a:latin typeface="Calibri"/>
                        </a:rPr>
                        <a:t>10 Y</a:t>
                      </a:r>
                      <a:endParaRPr lang="en-US" sz="1100" b="0"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75398">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75398">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Calibri"/>
                        </a:rPr>
                        <a:t>MATERIAL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DESIGN QTY (SSD/YD)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TARGET WEIGHT</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BATCHED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 Var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 Moisture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213831">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Coarse Agg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1844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9175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9267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1.00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0.50%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213831">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Int Agg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213831">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Fine Agg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1036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4980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4905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-1.51</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4.00%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213831">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Total Agg (lbs)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14155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213831">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Cement</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613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3065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3096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1.01</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5"/>
                  </a:ext>
                </a:extLst>
              </a:tr>
              <a:tr h="213831">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Fly Ash</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110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550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578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5.09</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6"/>
                  </a:ext>
                </a:extLst>
              </a:tr>
              <a:tr h="213831">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WR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2.5 oz/ 100 Lbs.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7"/>
                  </a:ext>
                </a:extLst>
              </a:tr>
              <a:tr h="213831">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Air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0.6 oz/bag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8"/>
                  </a:ext>
                </a:extLst>
              </a:tr>
              <a:tr h="213831">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Water (lbs)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334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1425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9"/>
                  </a:ext>
                </a:extLst>
              </a:tr>
              <a:tr h="213831">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Water (gal)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171 gal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154 gal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0"/>
                  </a:ext>
                </a:extLst>
              </a:tr>
              <a:tr h="175398">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1"/>
                  </a:ext>
                </a:extLst>
              </a:tr>
            </a:tbl>
          </a:graphicData>
        </a:graphic>
      </p:graphicFrame>
      <p:sp>
        <p:nvSpPr>
          <p:cNvPr id="10" name="Multiply 9"/>
          <p:cNvSpPr/>
          <p:nvPr/>
        </p:nvSpPr>
        <p:spPr>
          <a:xfrm rot="5400000">
            <a:off x="4561742" y="3990243"/>
            <a:ext cx="4554415" cy="1181100"/>
          </a:xfrm>
          <a:prstGeom prst="mathMultiply">
            <a:avLst>
              <a:gd name="adj1" fmla="val 1099"/>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64320" y="1295400"/>
            <a:ext cx="7841479" cy="646331"/>
          </a:xfrm>
          <a:prstGeom prst="rect">
            <a:avLst/>
          </a:prstGeom>
        </p:spPr>
        <p:txBody>
          <a:bodyPr wrap="square">
            <a:spAutoFit/>
          </a:bodyPr>
          <a:lstStyle/>
          <a:p>
            <a:r>
              <a:rPr lang="en-US" b="1" dirty="0" smtClean="0">
                <a:solidFill>
                  <a:srgbClr val="990000"/>
                </a:solidFill>
              </a:rPr>
              <a:t>STEP 2. </a:t>
            </a:r>
            <a:r>
              <a:rPr lang="en-US" dirty="0" smtClean="0"/>
              <a:t>Find the appropriate batch ticket paying attention to class and additional cementitious materials.</a:t>
            </a: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528216895"/>
      </p:ext>
    </p:extLst>
  </p:cSld>
  <p:clrMapOvr>
    <a:masterClrMapping/>
  </p:clrMapOvr>
  <mc:AlternateContent xmlns:mc="http://schemas.openxmlformats.org/markup-compatibility/2006" xmlns:p14="http://schemas.microsoft.com/office/powerpoint/2010/main">
    <mc:Choice Requires="p14">
      <p:transition spd="slow" p14:dur="2000" advTm="46292"/>
    </mc:Choice>
    <mc:Fallback xmlns="">
      <p:transition spd="slow" advTm="46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910" y="-32261"/>
            <a:ext cx="8991600" cy="6890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4146225"/>
      </p:ext>
    </p:extLst>
  </p:cSld>
  <p:clrMapOvr>
    <a:masterClrMapping/>
  </p:clrMapOvr>
  <mc:AlternateContent xmlns:mc="http://schemas.openxmlformats.org/markup-compatibility/2006" xmlns:p14="http://schemas.microsoft.com/office/powerpoint/2010/main">
    <mc:Choice Requires="p14">
      <p:transition spd="slow" p14:dur="2000" advTm="10284"/>
    </mc:Choice>
    <mc:Fallback xmlns="">
      <p:transition spd="slow" advTm="10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p:extLst>
              <p:ext uri="{D42A27DB-BD31-4B8C-83A1-F6EECF244321}">
                <p14:modId xmlns:p14="http://schemas.microsoft.com/office/powerpoint/2010/main" val="1042651010"/>
              </p:ext>
            </p:extLst>
          </p:nvPr>
        </p:nvGraphicFramePr>
        <p:xfrm>
          <a:off x="381000" y="175736"/>
          <a:ext cx="8229601" cy="4594952"/>
        </p:xfrm>
        <a:graphic>
          <a:graphicData uri="http://schemas.openxmlformats.org/drawingml/2006/table">
            <a:tbl>
              <a:tblPr/>
              <a:tblGrid>
                <a:gridCol w="571500">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971376">
                  <a:extLst>
                    <a:ext uri="{9D8B030D-6E8A-4147-A177-3AD203B41FA5}">
                      <a16:colId xmlns:a16="http://schemas.microsoft.com/office/drawing/2014/main" val="20002"/>
                    </a:ext>
                  </a:extLst>
                </a:gridCol>
                <a:gridCol w="1396767">
                  <a:extLst>
                    <a:ext uri="{9D8B030D-6E8A-4147-A177-3AD203B41FA5}">
                      <a16:colId xmlns:a16="http://schemas.microsoft.com/office/drawing/2014/main" val="20003"/>
                    </a:ext>
                  </a:extLst>
                </a:gridCol>
                <a:gridCol w="1421934">
                  <a:extLst>
                    <a:ext uri="{9D8B030D-6E8A-4147-A177-3AD203B41FA5}">
                      <a16:colId xmlns:a16="http://schemas.microsoft.com/office/drawing/2014/main" val="20004"/>
                    </a:ext>
                  </a:extLst>
                </a:gridCol>
                <a:gridCol w="1044429">
                  <a:extLst>
                    <a:ext uri="{9D8B030D-6E8A-4147-A177-3AD203B41FA5}">
                      <a16:colId xmlns:a16="http://schemas.microsoft.com/office/drawing/2014/main" val="20005"/>
                    </a:ext>
                  </a:extLst>
                </a:gridCol>
                <a:gridCol w="880844">
                  <a:extLst>
                    <a:ext uri="{9D8B030D-6E8A-4147-A177-3AD203B41FA5}">
                      <a16:colId xmlns:a16="http://schemas.microsoft.com/office/drawing/2014/main" val="20006"/>
                    </a:ext>
                  </a:extLst>
                </a:gridCol>
                <a:gridCol w="792760">
                  <a:extLst>
                    <a:ext uri="{9D8B030D-6E8A-4147-A177-3AD203B41FA5}">
                      <a16:colId xmlns:a16="http://schemas.microsoft.com/office/drawing/2014/main" val="20007"/>
                    </a:ext>
                  </a:extLst>
                </a:gridCol>
                <a:gridCol w="616591">
                  <a:extLst>
                    <a:ext uri="{9D8B030D-6E8A-4147-A177-3AD203B41FA5}">
                      <a16:colId xmlns:a16="http://schemas.microsoft.com/office/drawing/2014/main" val="20008"/>
                    </a:ext>
                  </a:extLst>
                </a:gridCol>
              </a:tblGrid>
              <a:tr h="369958">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1" i="0" u="sng"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extLst>
                  <a:ext uri="{0D108BD9-81ED-4DB2-BD59-A6C34878D82A}">
                    <a16:rowId xmlns:a16="http://schemas.microsoft.com/office/drawing/2014/main" val="10000"/>
                  </a:ext>
                </a:extLst>
              </a:tr>
              <a:tr h="188754">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875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8875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rowSpan="2">
                  <a:txBody>
                    <a:bodyPr/>
                    <a:lstStyle/>
                    <a:p>
                      <a:pPr algn="ctr" fontAlgn="b"/>
                      <a:r>
                        <a:rPr lang="en-US" sz="1100" b="1" i="0" u="none" strike="noStrike" dirty="0">
                          <a:solidFill>
                            <a:srgbClr val="000000"/>
                          </a:solidFill>
                          <a:effectLst/>
                          <a:latin typeface="Calibri"/>
                        </a:rPr>
                        <a:t>DISPATCH TICKET NUMBER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smtClean="0">
                          <a:solidFill>
                            <a:srgbClr val="000000"/>
                          </a:solidFill>
                          <a:effectLst/>
                          <a:latin typeface="Calibri"/>
                        </a:rPr>
                        <a:t>TRUCK #</a:t>
                      </a:r>
                      <a:endParaRPr lang="en-US" sz="1100" b="1"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FILE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USER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a:txBody>
                    <a:bodyPr/>
                    <a:lstStyle/>
                    <a:p>
                      <a:pPr algn="ctr" fontAlgn="b"/>
                      <a:r>
                        <a:rPr lang="en-US" sz="1100" b="1" i="0" u="none" strike="noStrike" dirty="0">
                          <a:solidFill>
                            <a:srgbClr val="000000"/>
                          </a:solidFill>
                          <a:effectLst/>
                          <a:latin typeface="Calibri"/>
                        </a:rPr>
                        <a:t>TICKET ID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1" i="0" u="none" strike="noStrike" dirty="0">
                          <a:solidFill>
                            <a:srgbClr val="000000"/>
                          </a:solidFill>
                          <a:effectLst/>
                          <a:latin typeface="Calibri"/>
                        </a:rPr>
                        <a:t>BATCH TIME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DATE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46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10.426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C. Breeze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159587</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20907</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12:06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10/31/2016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Calibri"/>
                        </a:rPr>
                        <a:t>LOAD SIZE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MIX CODE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RETURNED QUANTITY</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fontAlgn="b"/>
                      <a:r>
                        <a:rPr lang="en-US" sz="1100" b="1" i="0" u="none" strike="noStrike" dirty="0">
                          <a:solidFill>
                            <a:srgbClr val="000000"/>
                          </a:solidFill>
                          <a:effectLst/>
                          <a:latin typeface="Calibri"/>
                        </a:rPr>
                        <a:t>CUMMULATIVE YARDS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5.00 CY</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31614E 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n-US" sz="1100" b="0" i="0" u="none" strike="noStrike" dirty="0" smtClean="0">
                          <a:solidFill>
                            <a:srgbClr val="000000"/>
                          </a:solidFill>
                          <a:effectLst/>
                          <a:latin typeface="Calibri"/>
                        </a:rPr>
                        <a:t>10 Y</a:t>
                      </a:r>
                      <a:endParaRPr lang="en-US" sz="1100" b="0"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Calibri"/>
                        </a:rPr>
                        <a:t>MATERIAL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DESIGN QTY (SSD/YD)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TARGET WEIGHT</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BATCHED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 Var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 Moisture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8875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Coarse Agg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1844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9175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9267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1.00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0.50%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Int Agg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Fine Agg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1036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4980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4905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-1.51</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4.00%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Total Agg (lbs)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14155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Cement</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613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3065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3096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1.01</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5"/>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Fly Ash</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110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550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578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5.09</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6"/>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WR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2.5 oz/ 100 Lbs.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7"/>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Air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0.6 oz/bag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8"/>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Water (lbs)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334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1425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9"/>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Water (gal)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171 gal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154 gal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0"/>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1"/>
                  </a:ext>
                </a:extLst>
              </a:tr>
            </a:tbl>
          </a:graphicData>
        </a:graphic>
      </p:graphicFrame>
      <p:sp>
        <p:nvSpPr>
          <p:cNvPr id="5" name="Rectangle 4"/>
          <p:cNvSpPr/>
          <p:nvPr/>
        </p:nvSpPr>
        <p:spPr>
          <a:xfrm>
            <a:off x="1295400" y="175736"/>
            <a:ext cx="6477000" cy="369332"/>
          </a:xfrm>
          <a:prstGeom prst="rect">
            <a:avLst/>
          </a:prstGeom>
        </p:spPr>
        <p:txBody>
          <a:bodyPr wrap="square">
            <a:spAutoFit/>
          </a:bodyPr>
          <a:lstStyle/>
          <a:p>
            <a:pPr algn="ctr">
              <a:spcBef>
                <a:spcPct val="0"/>
              </a:spcBef>
            </a:pPr>
            <a:r>
              <a:rPr lang="en-US" altLang="en-US" dirty="0">
                <a:latin typeface="Tahoma" pitchFamily="34" charset="0"/>
              </a:rPr>
              <a:t>Mix Information As </a:t>
            </a:r>
            <a:r>
              <a:rPr lang="en-US" altLang="en-US" dirty="0" smtClean="0">
                <a:latin typeface="Tahoma" pitchFamily="34" charset="0"/>
              </a:rPr>
              <a:t>Batched</a:t>
            </a:r>
            <a:endParaRPr lang="en-US" altLang="en-US" dirty="0">
              <a:latin typeface="Tahoma" pitchFamily="34" charset="0"/>
            </a:endParaRPr>
          </a:p>
        </p:txBody>
      </p:sp>
      <p:sp>
        <p:nvSpPr>
          <p:cNvPr id="8" name="TextBox 3"/>
          <p:cNvSpPr txBox="1">
            <a:spLocks noChangeArrowheads="1"/>
          </p:cNvSpPr>
          <p:nvPr/>
        </p:nvSpPr>
        <p:spPr bwMode="auto">
          <a:xfrm>
            <a:off x="381000" y="4953000"/>
            <a:ext cx="8153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dirty="0" smtClean="0">
                <a:solidFill>
                  <a:srgbClr val="C00000"/>
                </a:solidFill>
                <a:latin typeface="+mn-lt"/>
              </a:rPr>
              <a:t>You </a:t>
            </a:r>
            <a:r>
              <a:rPr lang="en-US" altLang="en-US" sz="1600" dirty="0">
                <a:solidFill>
                  <a:srgbClr val="C00000"/>
                </a:solidFill>
                <a:latin typeface="+mn-lt"/>
              </a:rPr>
              <a:t>must always verify that the SSD Material Weights are the same SSD weights used on the SCDOT Reviewed Mix Design from the OMR. A copy of the SCDOT Approved Mix Design can be obtained from the RCE or the Ready Mix Concrete Plant will have access to the approved design.</a:t>
            </a: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2362200" y="1971675"/>
            <a:ext cx="1524000" cy="2590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2083934"/>
      </p:ext>
    </p:extLst>
  </p:cSld>
  <p:clrMapOvr>
    <a:masterClrMapping/>
  </p:clrMapOvr>
  <mc:AlternateContent xmlns:mc="http://schemas.openxmlformats.org/markup-compatibility/2006" xmlns:p14="http://schemas.microsoft.com/office/powerpoint/2010/main">
    <mc:Choice Requires="p14">
      <p:transition spd="slow" p14:dur="2000" advTm="27477"/>
    </mc:Choice>
    <mc:Fallback xmlns="">
      <p:transition spd="slow" advTm="27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p:extLst>
              <p:ext uri="{D42A27DB-BD31-4B8C-83A1-F6EECF244321}">
                <p14:modId xmlns:p14="http://schemas.microsoft.com/office/powerpoint/2010/main" val="142826664"/>
              </p:ext>
            </p:extLst>
          </p:nvPr>
        </p:nvGraphicFramePr>
        <p:xfrm>
          <a:off x="381000" y="175736"/>
          <a:ext cx="8229601" cy="4594952"/>
        </p:xfrm>
        <a:graphic>
          <a:graphicData uri="http://schemas.openxmlformats.org/drawingml/2006/table">
            <a:tbl>
              <a:tblPr/>
              <a:tblGrid>
                <a:gridCol w="571500">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971376">
                  <a:extLst>
                    <a:ext uri="{9D8B030D-6E8A-4147-A177-3AD203B41FA5}">
                      <a16:colId xmlns:a16="http://schemas.microsoft.com/office/drawing/2014/main" val="20002"/>
                    </a:ext>
                  </a:extLst>
                </a:gridCol>
                <a:gridCol w="1396767">
                  <a:extLst>
                    <a:ext uri="{9D8B030D-6E8A-4147-A177-3AD203B41FA5}">
                      <a16:colId xmlns:a16="http://schemas.microsoft.com/office/drawing/2014/main" val="20003"/>
                    </a:ext>
                  </a:extLst>
                </a:gridCol>
                <a:gridCol w="1421934">
                  <a:extLst>
                    <a:ext uri="{9D8B030D-6E8A-4147-A177-3AD203B41FA5}">
                      <a16:colId xmlns:a16="http://schemas.microsoft.com/office/drawing/2014/main" val="20004"/>
                    </a:ext>
                  </a:extLst>
                </a:gridCol>
                <a:gridCol w="1044429">
                  <a:extLst>
                    <a:ext uri="{9D8B030D-6E8A-4147-A177-3AD203B41FA5}">
                      <a16:colId xmlns:a16="http://schemas.microsoft.com/office/drawing/2014/main" val="20005"/>
                    </a:ext>
                  </a:extLst>
                </a:gridCol>
                <a:gridCol w="880844">
                  <a:extLst>
                    <a:ext uri="{9D8B030D-6E8A-4147-A177-3AD203B41FA5}">
                      <a16:colId xmlns:a16="http://schemas.microsoft.com/office/drawing/2014/main" val="20006"/>
                    </a:ext>
                  </a:extLst>
                </a:gridCol>
                <a:gridCol w="792760">
                  <a:extLst>
                    <a:ext uri="{9D8B030D-6E8A-4147-A177-3AD203B41FA5}">
                      <a16:colId xmlns:a16="http://schemas.microsoft.com/office/drawing/2014/main" val="20007"/>
                    </a:ext>
                  </a:extLst>
                </a:gridCol>
                <a:gridCol w="616591">
                  <a:extLst>
                    <a:ext uri="{9D8B030D-6E8A-4147-A177-3AD203B41FA5}">
                      <a16:colId xmlns:a16="http://schemas.microsoft.com/office/drawing/2014/main" val="20008"/>
                    </a:ext>
                  </a:extLst>
                </a:gridCol>
              </a:tblGrid>
              <a:tr h="369958">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1" i="0" u="sng"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extLst>
                  <a:ext uri="{0D108BD9-81ED-4DB2-BD59-A6C34878D82A}">
                    <a16:rowId xmlns:a16="http://schemas.microsoft.com/office/drawing/2014/main" val="10000"/>
                  </a:ext>
                </a:extLst>
              </a:tr>
              <a:tr h="188754">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875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8875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rowSpan="2">
                  <a:txBody>
                    <a:bodyPr/>
                    <a:lstStyle/>
                    <a:p>
                      <a:pPr algn="ctr" fontAlgn="b"/>
                      <a:r>
                        <a:rPr lang="en-US" sz="1100" b="1" i="0" u="none" strike="noStrike" dirty="0">
                          <a:solidFill>
                            <a:srgbClr val="000000"/>
                          </a:solidFill>
                          <a:effectLst/>
                          <a:latin typeface="Calibri"/>
                        </a:rPr>
                        <a:t>DISPATCH TICKET NUMBER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smtClean="0">
                          <a:solidFill>
                            <a:srgbClr val="000000"/>
                          </a:solidFill>
                          <a:effectLst/>
                          <a:latin typeface="Calibri"/>
                        </a:rPr>
                        <a:t>TRUCK #</a:t>
                      </a:r>
                      <a:endParaRPr lang="en-US" sz="1100" b="1"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FILE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USER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a:txBody>
                    <a:bodyPr/>
                    <a:lstStyle/>
                    <a:p>
                      <a:pPr algn="ctr" fontAlgn="b"/>
                      <a:r>
                        <a:rPr lang="en-US" sz="1100" b="1" i="0" u="none" strike="noStrike" dirty="0">
                          <a:solidFill>
                            <a:srgbClr val="000000"/>
                          </a:solidFill>
                          <a:effectLst/>
                          <a:latin typeface="Calibri"/>
                        </a:rPr>
                        <a:t>TICKET ID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1" i="0" u="none" strike="noStrike" dirty="0">
                          <a:solidFill>
                            <a:srgbClr val="000000"/>
                          </a:solidFill>
                          <a:effectLst/>
                          <a:latin typeface="Calibri"/>
                        </a:rPr>
                        <a:t>BATCH TIME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DATE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46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10.426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C. Breeze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159587</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20907</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12:06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10/31/2016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Calibri"/>
                        </a:rPr>
                        <a:t>LOAD SIZE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MIX CODE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RETURNED QUANTITY</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fontAlgn="b"/>
                      <a:r>
                        <a:rPr lang="en-US" sz="1100" b="1" i="0" u="none" strike="noStrike" dirty="0">
                          <a:solidFill>
                            <a:srgbClr val="000000"/>
                          </a:solidFill>
                          <a:effectLst/>
                          <a:latin typeface="Calibri"/>
                        </a:rPr>
                        <a:t>CUMMULATIVE YARDS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5.00 CY</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31614E 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n-US" sz="1100" b="0" i="0" u="none" strike="noStrike" dirty="0" smtClean="0">
                          <a:solidFill>
                            <a:srgbClr val="000000"/>
                          </a:solidFill>
                          <a:effectLst/>
                          <a:latin typeface="Calibri"/>
                        </a:rPr>
                        <a:t>10 Y</a:t>
                      </a:r>
                      <a:endParaRPr lang="en-US" sz="1100" b="0"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Calibri"/>
                        </a:rPr>
                        <a:t>MATERIAL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DESIGN QTY (SSD/YD)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TARGET WEIGHT</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BATCHED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 Var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 Moisture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8875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Coarse Agg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1844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9175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9267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1.00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0.50%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Int Agg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Fine Agg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1036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4980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4905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-1.51</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4.00%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Total Agg (lbs)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14155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Cement</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613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3065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3096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1.01</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5"/>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Fly Ash</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110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550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578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5.09</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6"/>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WR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2.5 oz/ 100 Lbs.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7"/>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Air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0.6 oz/bag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8"/>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Water (lbs)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334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1425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9"/>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Water (gal)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171 gal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154 gal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0"/>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1"/>
                  </a:ext>
                </a:extLst>
              </a:tr>
            </a:tbl>
          </a:graphicData>
        </a:graphic>
      </p:graphicFrame>
      <p:sp>
        <p:nvSpPr>
          <p:cNvPr id="5" name="Rectangle 4"/>
          <p:cNvSpPr/>
          <p:nvPr/>
        </p:nvSpPr>
        <p:spPr>
          <a:xfrm>
            <a:off x="1295400" y="175736"/>
            <a:ext cx="6477000" cy="369332"/>
          </a:xfrm>
          <a:prstGeom prst="rect">
            <a:avLst/>
          </a:prstGeom>
        </p:spPr>
        <p:txBody>
          <a:bodyPr wrap="square">
            <a:spAutoFit/>
          </a:bodyPr>
          <a:lstStyle/>
          <a:p>
            <a:pPr algn="ctr">
              <a:spcBef>
                <a:spcPct val="0"/>
              </a:spcBef>
            </a:pPr>
            <a:r>
              <a:rPr lang="en-US" altLang="en-US" dirty="0">
                <a:latin typeface="Tahoma" pitchFamily="34" charset="0"/>
              </a:rPr>
              <a:t>Mix Information As </a:t>
            </a:r>
            <a:r>
              <a:rPr lang="en-US" altLang="en-US" dirty="0" smtClean="0">
                <a:latin typeface="Tahoma" pitchFamily="34" charset="0"/>
              </a:rPr>
              <a:t>Batched</a:t>
            </a:r>
            <a:endParaRPr lang="en-US" altLang="en-US" dirty="0">
              <a:latin typeface="Tahoma" pitchFamily="34" charset="0"/>
            </a:endParaRPr>
          </a:p>
        </p:txBody>
      </p:sp>
      <p:sp>
        <p:nvSpPr>
          <p:cNvPr id="8" name="TextBox 3"/>
          <p:cNvSpPr txBox="1">
            <a:spLocks noChangeArrowheads="1"/>
          </p:cNvSpPr>
          <p:nvPr/>
        </p:nvSpPr>
        <p:spPr bwMode="auto">
          <a:xfrm>
            <a:off x="381000" y="4953000"/>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None/>
            </a:pPr>
            <a:r>
              <a:rPr lang="en-US" altLang="en-US" sz="1800" dirty="0" smtClean="0">
                <a:solidFill>
                  <a:srgbClr val="C00000"/>
                </a:solidFill>
                <a:latin typeface="+mn-lt"/>
              </a:rPr>
              <a:t>You must also verify that the materials used are from the source that were used on the approved mix design and that they are approved on the current QPL.</a:t>
            </a:r>
            <a:endParaRPr lang="en-US" altLang="en-US" sz="1800" dirty="0">
              <a:solidFill>
                <a:srgbClr val="C00000"/>
              </a:solidFill>
              <a:latin typeface="+mn-lt"/>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2362200" y="1981200"/>
            <a:ext cx="1524000" cy="2590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5428615"/>
      </p:ext>
    </p:extLst>
  </p:cSld>
  <p:clrMapOvr>
    <a:masterClrMapping/>
  </p:clrMapOvr>
  <mc:AlternateContent xmlns:mc="http://schemas.openxmlformats.org/markup-compatibility/2006" xmlns:p14="http://schemas.microsoft.com/office/powerpoint/2010/main">
    <mc:Choice Requires="p14">
      <p:transition spd="slow" p14:dur="2000" advTm="16741"/>
    </mc:Choice>
    <mc:Fallback xmlns="">
      <p:transition spd="slow" advTm="16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04800" y="350837"/>
            <a:ext cx="7696200" cy="3535363"/>
          </a:xfrm>
        </p:spPr>
        <p:txBody>
          <a:bodyPr>
            <a:normAutofit/>
          </a:bodyPr>
          <a:lstStyle/>
          <a:p>
            <a:pPr marL="0" indent="0">
              <a:buNone/>
            </a:pPr>
            <a:r>
              <a:rPr lang="en-US" sz="1800" b="1" dirty="0" smtClean="0">
                <a:solidFill>
                  <a:srgbClr val="990000"/>
                </a:solidFill>
              </a:rPr>
              <a:t>STEP 3. </a:t>
            </a:r>
            <a:r>
              <a:rPr lang="en-US" sz="1800" dirty="0" smtClean="0"/>
              <a:t>Fill in basic batch information at the top of the form. </a:t>
            </a:r>
          </a:p>
          <a:p>
            <a:pPr marL="0" indent="0">
              <a:buNone/>
            </a:pPr>
            <a:endParaRPr lang="en-US" sz="1800" dirty="0"/>
          </a:p>
          <a:p>
            <a:pPr marL="0" indent="0">
              <a:buNone/>
            </a:pPr>
            <a:r>
              <a:rPr lang="en-US" sz="1800" dirty="0" smtClean="0"/>
              <a:t>This includes the:</a:t>
            </a:r>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1800" dirty="0" smtClean="0"/>
          </a:p>
        </p:txBody>
      </p:sp>
      <p:graphicFrame>
        <p:nvGraphicFramePr>
          <p:cNvPr id="5" name="Table 4"/>
          <p:cNvGraphicFramePr>
            <a:graphicFrameLocks noGrp="1"/>
          </p:cNvGraphicFramePr>
          <p:nvPr>
            <p:extLst>
              <p:ext uri="{D42A27DB-BD31-4B8C-83A1-F6EECF244321}">
                <p14:modId xmlns:p14="http://schemas.microsoft.com/office/powerpoint/2010/main" val="1143229240"/>
              </p:ext>
            </p:extLst>
          </p:nvPr>
        </p:nvGraphicFramePr>
        <p:xfrm>
          <a:off x="2166937" y="1107441"/>
          <a:ext cx="2438400" cy="2133600"/>
        </p:xfrm>
        <a:graphic>
          <a:graphicData uri="http://schemas.openxmlformats.org/drawingml/2006/table">
            <a:tbl>
              <a:tblPr bandRow="1">
                <a:tableStyleId>{5C22544A-7EE6-4342-B048-85BDC9FD1C3A}</a:tableStyleId>
              </a:tblPr>
              <a:tblGrid>
                <a:gridCol w="2438400">
                  <a:extLst>
                    <a:ext uri="{9D8B030D-6E8A-4147-A177-3AD203B41FA5}">
                      <a16:colId xmlns:a16="http://schemas.microsoft.com/office/drawing/2014/main" val="20000"/>
                    </a:ext>
                  </a:extLst>
                </a:gridCol>
              </a:tblGrid>
              <a:tr h="304800">
                <a:tc>
                  <a:txBody>
                    <a:bodyPr/>
                    <a:lstStyle/>
                    <a:p>
                      <a:r>
                        <a:rPr lang="en-US" sz="1400" b="1" dirty="0" smtClean="0"/>
                        <a:t>File Number</a:t>
                      </a:r>
                    </a:p>
                  </a:txBody>
                  <a:tcPr/>
                </a:tc>
                <a:extLst>
                  <a:ext uri="{0D108BD9-81ED-4DB2-BD59-A6C34878D82A}">
                    <a16:rowId xmlns:a16="http://schemas.microsoft.com/office/drawing/2014/main" val="10000"/>
                  </a:ext>
                </a:extLst>
              </a:tr>
              <a:tr h="264159">
                <a:tc>
                  <a:txBody>
                    <a:bodyPr/>
                    <a:lstStyle/>
                    <a:p>
                      <a:r>
                        <a:rPr lang="en-US" sz="1400" b="1" dirty="0" smtClean="0"/>
                        <a:t>Date</a:t>
                      </a:r>
                      <a:endParaRPr lang="en-US" sz="1400" b="1" dirty="0"/>
                    </a:p>
                  </a:txBody>
                  <a:tcPr/>
                </a:tc>
                <a:extLst>
                  <a:ext uri="{0D108BD9-81ED-4DB2-BD59-A6C34878D82A}">
                    <a16:rowId xmlns:a16="http://schemas.microsoft.com/office/drawing/2014/main" val="10001"/>
                  </a:ext>
                </a:extLst>
              </a:tr>
              <a:tr h="274319">
                <a:tc>
                  <a:txBody>
                    <a:bodyPr/>
                    <a:lstStyle/>
                    <a:p>
                      <a:r>
                        <a:rPr lang="en-US" sz="1400" b="1" dirty="0" smtClean="0"/>
                        <a:t>Class of Concrete</a:t>
                      </a:r>
                      <a:endParaRPr lang="en-US" sz="1400" b="1" dirty="0"/>
                    </a:p>
                  </a:txBody>
                  <a:tcPr/>
                </a:tc>
                <a:extLst>
                  <a:ext uri="{0D108BD9-81ED-4DB2-BD59-A6C34878D82A}">
                    <a16:rowId xmlns:a16="http://schemas.microsoft.com/office/drawing/2014/main" val="10002"/>
                  </a:ext>
                </a:extLst>
              </a:tr>
              <a:tr h="284479">
                <a:tc>
                  <a:txBody>
                    <a:bodyPr/>
                    <a:lstStyle/>
                    <a:p>
                      <a:r>
                        <a:rPr lang="en-US" sz="1400" b="1" dirty="0" smtClean="0"/>
                        <a:t>Load Number</a:t>
                      </a:r>
                      <a:endParaRPr lang="en-US" sz="1400" b="1" dirty="0"/>
                    </a:p>
                  </a:txBody>
                  <a:tcPr/>
                </a:tc>
                <a:extLst>
                  <a:ext uri="{0D108BD9-81ED-4DB2-BD59-A6C34878D82A}">
                    <a16:rowId xmlns:a16="http://schemas.microsoft.com/office/drawing/2014/main" val="10003"/>
                  </a:ext>
                </a:extLst>
              </a:tr>
              <a:tr h="294639">
                <a:tc>
                  <a:txBody>
                    <a:bodyPr/>
                    <a:lstStyle/>
                    <a:p>
                      <a:r>
                        <a:rPr lang="en-US" sz="1400" b="1" dirty="0" smtClean="0"/>
                        <a:t>Load Size</a:t>
                      </a:r>
                      <a:endParaRPr lang="en-US" sz="1400" b="1" dirty="0"/>
                    </a:p>
                  </a:txBody>
                  <a:tcPr/>
                </a:tc>
                <a:extLst>
                  <a:ext uri="{0D108BD9-81ED-4DB2-BD59-A6C34878D82A}">
                    <a16:rowId xmlns:a16="http://schemas.microsoft.com/office/drawing/2014/main" val="10004"/>
                  </a:ext>
                </a:extLst>
              </a:tr>
              <a:tr h="193040">
                <a:tc>
                  <a:txBody>
                    <a:bodyPr/>
                    <a:lstStyle/>
                    <a:p>
                      <a:r>
                        <a:rPr lang="en-US" sz="1400" b="1" dirty="0" smtClean="0"/>
                        <a:t>Accumulated</a:t>
                      </a:r>
                      <a:r>
                        <a:rPr lang="en-US" sz="1400" b="1" baseline="0" dirty="0" smtClean="0"/>
                        <a:t> Load Size</a:t>
                      </a:r>
                      <a:endParaRPr lang="en-US" sz="1400" b="1" dirty="0"/>
                    </a:p>
                  </a:txBody>
                  <a:tcPr/>
                </a:tc>
                <a:extLst>
                  <a:ext uri="{0D108BD9-81ED-4DB2-BD59-A6C34878D82A}">
                    <a16:rowId xmlns:a16="http://schemas.microsoft.com/office/drawing/2014/main" val="10005"/>
                  </a:ext>
                </a:extLst>
              </a:tr>
              <a:tr h="269240">
                <a:tc>
                  <a:txBody>
                    <a:bodyPr/>
                    <a:lstStyle/>
                    <a:p>
                      <a:r>
                        <a:rPr lang="en-US" sz="1400" b="1" dirty="0" smtClean="0"/>
                        <a:t>Truck Number</a:t>
                      </a:r>
                      <a:endParaRPr lang="en-US" sz="1400" b="1" dirty="0"/>
                    </a:p>
                  </a:txBody>
                  <a:tcPr/>
                </a:tc>
                <a:extLst>
                  <a:ext uri="{0D108BD9-81ED-4DB2-BD59-A6C34878D82A}">
                    <a16:rowId xmlns:a16="http://schemas.microsoft.com/office/drawing/2014/main" val="10006"/>
                  </a:ext>
                </a:extLst>
              </a:tr>
            </a:tbl>
          </a:graphicData>
        </a:graphic>
      </p:graphicFrame>
      <p:sp>
        <p:nvSpPr>
          <p:cNvPr id="7" name="TextBox 6"/>
          <p:cNvSpPr txBox="1"/>
          <p:nvPr/>
        </p:nvSpPr>
        <p:spPr>
          <a:xfrm>
            <a:off x="4572000" y="2659166"/>
            <a:ext cx="3581400" cy="307777"/>
          </a:xfrm>
          <a:prstGeom prst="rect">
            <a:avLst/>
          </a:prstGeom>
          <a:noFill/>
        </p:spPr>
        <p:txBody>
          <a:bodyPr wrap="square" rtlCol="0">
            <a:spAutoFit/>
          </a:bodyPr>
          <a:lstStyle/>
          <a:p>
            <a:r>
              <a:rPr lang="en-US" sz="1400" dirty="0" smtClean="0"/>
              <a:t>( = Load number x Load Size)</a:t>
            </a:r>
            <a:endParaRPr lang="en-US" sz="1400" dirty="0"/>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b="85641"/>
          <a:stretch/>
        </p:blipFill>
        <p:spPr bwMode="auto">
          <a:xfrm>
            <a:off x="129254" y="3796522"/>
            <a:ext cx="8885491" cy="13850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89804318"/>
      </p:ext>
    </p:extLst>
  </p:cSld>
  <p:clrMapOvr>
    <a:masterClrMapping/>
  </p:clrMapOvr>
  <mc:AlternateContent xmlns:mc="http://schemas.openxmlformats.org/markup-compatibility/2006" xmlns:p14="http://schemas.microsoft.com/office/powerpoint/2010/main">
    <mc:Choice Requires="p14">
      <p:transition spd="slow" p14:dur="2000" advTm="27588"/>
    </mc:Choice>
    <mc:Fallback xmlns="">
      <p:transition spd="slow" advTm="27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04800" y="350837"/>
            <a:ext cx="7696200" cy="3535363"/>
          </a:xfrm>
        </p:spPr>
        <p:txBody>
          <a:bodyPr>
            <a:normAutofit/>
          </a:bodyPr>
          <a:lstStyle/>
          <a:p>
            <a:pPr marL="0" indent="0">
              <a:buNone/>
            </a:pPr>
            <a:r>
              <a:rPr lang="en-US" sz="1800" b="1" dirty="0" smtClean="0">
                <a:solidFill>
                  <a:srgbClr val="990000"/>
                </a:solidFill>
              </a:rPr>
              <a:t>STEP 3. </a:t>
            </a:r>
            <a:r>
              <a:rPr lang="en-US" sz="1800" dirty="0" smtClean="0"/>
              <a:t>Fill in basic batch information at the top of the form. </a:t>
            </a:r>
          </a:p>
          <a:p>
            <a:pPr marL="0" indent="0">
              <a:buNone/>
            </a:pPr>
            <a:endParaRPr lang="en-US" sz="1800" dirty="0"/>
          </a:p>
          <a:p>
            <a:pPr marL="0" indent="0">
              <a:buNone/>
            </a:pPr>
            <a:r>
              <a:rPr lang="en-US" sz="1800" dirty="0" smtClean="0"/>
              <a:t>This includes the:</a:t>
            </a:r>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1800" dirty="0" smtClean="0"/>
          </a:p>
        </p:txBody>
      </p:sp>
      <p:graphicFrame>
        <p:nvGraphicFramePr>
          <p:cNvPr id="5" name="Table 4"/>
          <p:cNvGraphicFramePr>
            <a:graphicFrameLocks noGrp="1"/>
          </p:cNvGraphicFramePr>
          <p:nvPr>
            <p:extLst>
              <p:ext uri="{D42A27DB-BD31-4B8C-83A1-F6EECF244321}">
                <p14:modId xmlns:p14="http://schemas.microsoft.com/office/powerpoint/2010/main" val="3312981001"/>
              </p:ext>
            </p:extLst>
          </p:nvPr>
        </p:nvGraphicFramePr>
        <p:xfrm>
          <a:off x="2166937" y="1107441"/>
          <a:ext cx="2438400" cy="2133600"/>
        </p:xfrm>
        <a:graphic>
          <a:graphicData uri="http://schemas.openxmlformats.org/drawingml/2006/table">
            <a:tbl>
              <a:tblPr bandRow="1">
                <a:tableStyleId>{5C22544A-7EE6-4342-B048-85BDC9FD1C3A}</a:tableStyleId>
              </a:tblPr>
              <a:tblGrid>
                <a:gridCol w="2438400">
                  <a:extLst>
                    <a:ext uri="{9D8B030D-6E8A-4147-A177-3AD203B41FA5}">
                      <a16:colId xmlns:a16="http://schemas.microsoft.com/office/drawing/2014/main" val="20000"/>
                    </a:ext>
                  </a:extLst>
                </a:gridCol>
              </a:tblGrid>
              <a:tr h="304800">
                <a:tc>
                  <a:txBody>
                    <a:bodyPr/>
                    <a:lstStyle/>
                    <a:p>
                      <a:r>
                        <a:rPr lang="en-US" sz="1400" b="1" dirty="0" smtClean="0"/>
                        <a:t>File Number</a:t>
                      </a:r>
                    </a:p>
                  </a:txBody>
                  <a:tcPr/>
                </a:tc>
                <a:extLst>
                  <a:ext uri="{0D108BD9-81ED-4DB2-BD59-A6C34878D82A}">
                    <a16:rowId xmlns:a16="http://schemas.microsoft.com/office/drawing/2014/main" val="10000"/>
                  </a:ext>
                </a:extLst>
              </a:tr>
              <a:tr h="264159">
                <a:tc>
                  <a:txBody>
                    <a:bodyPr/>
                    <a:lstStyle/>
                    <a:p>
                      <a:r>
                        <a:rPr lang="en-US" sz="1400" b="1" dirty="0" smtClean="0"/>
                        <a:t>Date</a:t>
                      </a:r>
                      <a:endParaRPr lang="en-US" sz="1400" b="1" dirty="0"/>
                    </a:p>
                  </a:txBody>
                  <a:tcPr/>
                </a:tc>
                <a:extLst>
                  <a:ext uri="{0D108BD9-81ED-4DB2-BD59-A6C34878D82A}">
                    <a16:rowId xmlns:a16="http://schemas.microsoft.com/office/drawing/2014/main" val="10001"/>
                  </a:ext>
                </a:extLst>
              </a:tr>
              <a:tr h="274319">
                <a:tc>
                  <a:txBody>
                    <a:bodyPr/>
                    <a:lstStyle/>
                    <a:p>
                      <a:r>
                        <a:rPr lang="en-US" sz="1400" b="1" dirty="0" smtClean="0"/>
                        <a:t>Class of Concrete</a:t>
                      </a:r>
                      <a:endParaRPr lang="en-US" sz="1400" b="1" dirty="0"/>
                    </a:p>
                  </a:txBody>
                  <a:tcPr/>
                </a:tc>
                <a:extLst>
                  <a:ext uri="{0D108BD9-81ED-4DB2-BD59-A6C34878D82A}">
                    <a16:rowId xmlns:a16="http://schemas.microsoft.com/office/drawing/2014/main" val="10002"/>
                  </a:ext>
                </a:extLst>
              </a:tr>
              <a:tr h="284479">
                <a:tc>
                  <a:txBody>
                    <a:bodyPr/>
                    <a:lstStyle/>
                    <a:p>
                      <a:r>
                        <a:rPr lang="en-US" sz="1400" b="1" dirty="0" smtClean="0"/>
                        <a:t>Load Number</a:t>
                      </a:r>
                      <a:endParaRPr lang="en-US" sz="1400" b="1" dirty="0"/>
                    </a:p>
                  </a:txBody>
                  <a:tcPr/>
                </a:tc>
                <a:extLst>
                  <a:ext uri="{0D108BD9-81ED-4DB2-BD59-A6C34878D82A}">
                    <a16:rowId xmlns:a16="http://schemas.microsoft.com/office/drawing/2014/main" val="10003"/>
                  </a:ext>
                </a:extLst>
              </a:tr>
              <a:tr h="294639">
                <a:tc>
                  <a:txBody>
                    <a:bodyPr/>
                    <a:lstStyle/>
                    <a:p>
                      <a:r>
                        <a:rPr lang="en-US" sz="1400" b="1" dirty="0" smtClean="0"/>
                        <a:t>Load Size</a:t>
                      </a:r>
                      <a:endParaRPr lang="en-US" sz="1400" b="1" dirty="0"/>
                    </a:p>
                  </a:txBody>
                  <a:tcPr/>
                </a:tc>
                <a:extLst>
                  <a:ext uri="{0D108BD9-81ED-4DB2-BD59-A6C34878D82A}">
                    <a16:rowId xmlns:a16="http://schemas.microsoft.com/office/drawing/2014/main" val="10004"/>
                  </a:ext>
                </a:extLst>
              </a:tr>
              <a:tr h="193040">
                <a:tc>
                  <a:txBody>
                    <a:bodyPr/>
                    <a:lstStyle/>
                    <a:p>
                      <a:r>
                        <a:rPr lang="en-US" sz="1400" b="1" dirty="0" smtClean="0"/>
                        <a:t>Accumulated</a:t>
                      </a:r>
                      <a:r>
                        <a:rPr lang="en-US" sz="1400" b="1" baseline="0" dirty="0" smtClean="0"/>
                        <a:t> Load Size</a:t>
                      </a:r>
                      <a:endParaRPr lang="en-US" sz="1400" b="1" dirty="0"/>
                    </a:p>
                  </a:txBody>
                  <a:tcPr/>
                </a:tc>
                <a:extLst>
                  <a:ext uri="{0D108BD9-81ED-4DB2-BD59-A6C34878D82A}">
                    <a16:rowId xmlns:a16="http://schemas.microsoft.com/office/drawing/2014/main" val="10005"/>
                  </a:ext>
                </a:extLst>
              </a:tr>
              <a:tr h="269240">
                <a:tc>
                  <a:txBody>
                    <a:bodyPr/>
                    <a:lstStyle/>
                    <a:p>
                      <a:r>
                        <a:rPr lang="en-US" sz="1400" b="1" dirty="0" smtClean="0"/>
                        <a:t>Truck Number</a:t>
                      </a:r>
                      <a:endParaRPr lang="en-US" sz="1400" b="1" dirty="0"/>
                    </a:p>
                  </a:txBody>
                  <a:tcPr/>
                </a:tc>
                <a:extLst>
                  <a:ext uri="{0D108BD9-81ED-4DB2-BD59-A6C34878D82A}">
                    <a16:rowId xmlns:a16="http://schemas.microsoft.com/office/drawing/2014/main" val="10006"/>
                  </a:ext>
                </a:extLst>
              </a:tr>
            </a:tbl>
          </a:graphicData>
        </a:graphic>
      </p:graphicFrame>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59" y="3505200"/>
            <a:ext cx="8771882" cy="1513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72000" y="2659166"/>
            <a:ext cx="3581400" cy="307777"/>
          </a:xfrm>
          <a:prstGeom prst="rect">
            <a:avLst/>
          </a:prstGeom>
          <a:noFill/>
        </p:spPr>
        <p:txBody>
          <a:bodyPr wrap="square" rtlCol="0">
            <a:spAutoFit/>
          </a:bodyPr>
          <a:lstStyle/>
          <a:p>
            <a:r>
              <a:rPr lang="en-US" sz="1400" dirty="0" smtClean="0"/>
              <a:t>( = Load number x Load Size)</a:t>
            </a:r>
            <a:endParaRPr lang="en-US" sz="1400" dirty="0"/>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16123" y="3923394"/>
            <a:ext cx="1090033" cy="338554"/>
          </a:xfrm>
          <a:prstGeom prst="rect">
            <a:avLst/>
          </a:prstGeom>
          <a:noFill/>
        </p:spPr>
        <p:txBody>
          <a:bodyPr wrap="square" rtlCol="0">
            <a:spAutoFit/>
          </a:bodyPr>
          <a:lstStyle/>
          <a:p>
            <a:r>
              <a:rPr lang="en-US" sz="1600" dirty="0" smtClean="0">
                <a:solidFill>
                  <a:srgbClr val="C00000"/>
                </a:solidFill>
              </a:rPr>
              <a:t>10.426</a:t>
            </a:r>
            <a:endParaRPr lang="en-US" sz="1600" dirty="0">
              <a:solidFill>
                <a:srgbClr val="C00000"/>
              </a:solidFill>
            </a:endParaRPr>
          </a:p>
        </p:txBody>
      </p:sp>
      <p:sp>
        <p:nvSpPr>
          <p:cNvPr id="11" name="TextBox 10"/>
          <p:cNvSpPr txBox="1"/>
          <p:nvPr/>
        </p:nvSpPr>
        <p:spPr>
          <a:xfrm>
            <a:off x="2514600" y="3923394"/>
            <a:ext cx="990601" cy="338554"/>
          </a:xfrm>
          <a:prstGeom prst="rect">
            <a:avLst/>
          </a:prstGeom>
          <a:solidFill>
            <a:schemeClr val="bg1"/>
          </a:solidFill>
        </p:spPr>
        <p:txBody>
          <a:bodyPr wrap="square" rtlCol="0">
            <a:spAutoFit/>
          </a:bodyPr>
          <a:lstStyle/>
          <a:p>
            <a:r>
              <a:rPr lang="en-US" sz="1600" dirty="0" smtClean="0">
                <a:solidFill>
                  <a:srgbClr val="C00000"/>
                </a:solidFill>
              </a:rPr>
              <a:t>03/15/20</a:t>
            </a:r>
            <a:endParaRPr lang="en-US" sz="1600" dirty="0">
              <a:solidFill>
                <a:srgbClr val="C00000"/>
              </a:solidFill>
            </a:endParaRPr>
          </a:p>
        </p:txBody>
      </p:sp>
      <p:cxnSp>
        <p:nvCxnSpPr>
          <p:cNvPr id="6" name="Straight Connector 5"/>
          <p:cNvCxnSpPr/>
          <p:nvPr/>
        </p:nvCxnSpPr>
        <p:spPr>
          <a:xfrm>
            <a:off x="2590799" y="4211652"/>
            <a:ext cx="914401" cy="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091567" y="3951498"/>
            <a:ext cx="1090033" cy="338554"/>
          </a:xfrm>
          <a:prstGeom prst="rect">
            <a:avLst/>
          </a:prstGeom>
          <a:noFill/>
        </p:spPr>
        <p:txBody>
          <a:bodyPr wrap="square" rtlCol="0">
            <a:spAutoFit/>
          </a:bodyPr>
          <a:lstStyle/>
          <a:p>
            <a:r>
              <a:rPr lang="en-US" sz="1600" dirty="0" smtClean="0">
                <a:solidFill>
                  <a:srgbClr val="C00000"/>
                </a:solidFill>
              </a:rPr>
              <a:t>5000</a:t>
            </a:r>
            <a:endParaRPr lang="en-US" sz="1600" dirty="0">
              <a:solidFill>
                <a:srgbClr val="C00000"/>
              </a:solidFill>
            </a:endParaRPr>
          </a:p>
        </p:txBody>
      </p:sp>
      <p:sp>
        <p:nvSpPr>
          <p:cNvPr id="13" name="TextBox 12"/>
          <p:cNvSpPr txBox="1"/>
          <p:nvPr/>
        </p:nvSpPr>
        <p:spPr>
          <a:xfrm>
            <a:off x="5410200" y="3951498"/>
            <a:ext cx="1090033" cy="338554"/>
          </a:xfrm>
          <a:prstGeom prst="rect">
            <a:avLst/>
          </a:prstGeom>
          <a:noFill/>
        </p:spPr>
        <p:txBody>
          <a:bodyPr wrap="square" rtlCol="0">
            <a:spAutoFit/>
          </a:bodyPr>
          <a:lstStyle/>
          <a:p>
            <a:r>
              <a:rPr lang="en-US" sz="1600" dirty="0" smtClean="0">
                <a:solidFill>
                  <a:srgbClr val="C00000"/>
                </a:solidFill>
              </a:rPr>
              <a:t>2</a:t>
            </a:r>
            <a:endParaRPr lang="en-US" sz="1600" dirty="0">
              <a:solidFill>
                <a:srgbClr val="C00000"/>
              </a:solidFill>
            </a:endParaRPr>
          </a:p>
        </p:txBody>
      </p:sp>
      <p:sp>
        <p:nvSpPr>
          <p:cNvPr id="14" name="TextBox 13"/>
          <p:cNvSpPr txBox="1"/>
          <p:nvPr/>
        </p:nvSpPr>
        <p:spPr>
          <a:xfrm>
            <a:off x="6225167" y="3962400"/>
            <a:ext cx="1090033" cy="338554"/>
          </a:xfrm>
          <a:prstGeom prst="rect">
            <a:avLst/>
          </a:prstGeom>
          <a:noFill/>
        </p:spPr>
        <p:txBody>
          <a:bodyPr wrap="square" rtlCol="0">
            <a:spAutoFit/>
          </a:bodyPr>
          <a:lstStyle/>
          <a:p>
            <a:r>
              <a:rPr lang="en-US" sz="1600" dirty="0" smtClean="0">
                <a:solidFill>
                  <a:srgbClr val="C00000"/>
                </a:solidFill>
              </a:rPr>
              <a:t>5</a:t>
            </a:r>
            <a:endParaRPr lang="en-US" sz="1600" dirty="0">
              <a:solidFill>
                <a:srgbClr val="C00000"/>
              </a:solidFill>
            </a:endParaRPr>
          </a:p>
        </p:txBody>
      </p:sp>
      <p:sp>
        <p:nvSpPr>
          <p:cNvPr id="15" name="TextBox 14"/>
          <p:cNvSpPr txBox="1"/>
          <p:nvPr/>
        </p:nvSpPr>
        <p:spPr>
          <a:xfrm>
            <a:off x="7467600" y="3962400"/>
            <a:ext cx="1090033" cy="338554"/>
          </a:xfrm>
          <a:prstGeom prst="rect">
            <a:avLst/>
          </a:prstGeom>
          <a:noFill/>
        </p:spPr>
        <p:txBody>
          <a:bodyPr wrap="square" rtlCol="0">
            <a:spAutoFit/>
          </a:bodyPr>
          <a:lstStyle/>
          <a:p>
            <a:r>
              <a:rPr lang="en-US" sz="1600" dirty="0" smtClean="0">
                <a:solidFill>
                  <a:srgbClr val="C00000"/>
                </a:solidFill>
              </a:rPr>
              <a:t>10</a:t>
            </a:r>
            <a:endParaRPr lang="en-US" sz="1600" dirty="0">
              <a:solidFill>
                <a:srgbClr val="C00000"/>
              </a:solidFill>
            </a:endParaRPr>
          </a:p>
        </p:txBody>
      </p:sp>
      <p:sp>
        <p:nvSpPr>
          <p:cNvPr id="16" name="TextBox 15"/>
          <p:cNvSpPr txBox="1"/>
          <p:nvPr/>
        </p:nvSpPr>
        <p:spPr>
          <a:xfrm>
            <a:off x="8229600" y="3928646"/>
            <a:ext cx="1090033" cy="338554"/>
          </a:xfrm>
          <a:prstGeom prst="rect">
            <a:avLst/>
          </a:prstGeom>
          <a:noFill/>
        </p:spPr>
        <p:txBody>
          <a:bodyPr wrap="square" rtlCol="0">
            <a:spAutoFit/>
          </a:bodyPr>
          <a:lstStyle/>
          <a:p>
            <a:r>
              <a:rPr lang="en-US" sz="1600" dirty="0" smtClean="0">
                <a:solidFill>
                  <a:srgbClr val="C00000"/>
                </a:solidFill>
              </a:rPr>
              <a:t>11</a:t>
            </a:r>
            <a:endParaRPr lang="en-US" sz="1600" dirty="0">
              <a:solidFill>
                <a:srgbClr val="C00000"/>
              </a:solidFill>
            </a:endParaRPr>
          </a:p>
        </p:txBody>
      </p:sp>
      <p:sp>
        <p:nvSpPr>
          <p:cNvPr id="17" name="TextBox 16"/>
          <p:cNvSpPr txBox="1"/>
          <p:nvPr/>
        </p:nvSpPr>
        <p:spPr>
          <a:xfrm>
            <a:off x="1468719" y="4233446"/>
            <a:ext cx="1090033" cy="338554"/>
          </a:xfrm>
          <a:prstGeom prst="rect">
            <a:avLst/>
          </a:prstGeom>
          <a:noFill/>
        </p:spPr>
        <p:txBody>
          <a:bodyPr wrap="square" rtlCol="0">
            <a:spAutoFit/>
          </a:bodyPr>
          <a:lstStyle/>
          <a:p>
            <a:r>
              <a:rPr lang="en-US" sz="1600" dirty="0" smtClean="0">
                <a:solidFill>
                  <a:srgbClr val="C00000"/>
                </a:solidFill>
              </a:rPr>
              <a:t>(Time)</a:t>
            </a:r>
            <a:endParaRPr lang="en-US" sz="1600" dirty="0">
              <a:solidFill>
                <a:srgbClr val="C00000"/>
              </a:solidFill>
            </a:endParaRPr>
          </a:p>
        </p:txBody>
      </p:sp>
      <p:sp>
        <p:nvSpPr>
          <p:cNvPr id="18" name="TextBox 17"/>
          <p:cNvSpPr txBox="1"/>
          <p:nvPr/>
        </p:nvSpPr>
        <p:spPr>
          <a:xfrm>
            <a:off x="3886200" y="4295001"/>
            <a:ext cx="1752600" cy="276999"/>
          </a:xfrm>
          <a:prstGeom prst="rect">
            <a:avLst/>
          </a:prstGeom>
          <a:noFill/>
        </p:spPr>
        <p:txBody>
          <a:bodyPr wrap="square" rtlCol="0">
            <a:spAutoFit/>
          </a:bodyPr>
          <a:lstStyle/>
          <a:p>
            <a:r>
              <a:rPr lang="en-US" sz="1200" dirty="0" smtClean="0">
                <a:solidFill>
                  <a:srgbClr val="C00000"/>
                </a:solidFill>
              </a:rPr>
              <a:t>(Revolutions)</a:t>
            </a:r>
            <a:endParaRPr lang="en-US" sz="1200" dirty="0">
              <a:solidFill>
                <a:srgbClr val="C00000"/>
              </a:solidFill>
            </a:endParaRPr>
          </a:p>
        </p:txBody>
      </p:sp>
      <p:sp>
        <p:nvSpPr>
          <p:cNvPr id="19" name="TextBox 18"/>
          <p:cNvSpPr txBox="1"/>
          <p:nvPr/>
        </p:nvSpPr>
        <p:spPr>
          <a:xfrm>
            <a:off x="5893883" y="4191000"/>
            <a:ext cx="3402517" cy="338554"/>
          </a:xfrm>
          <a:prstGeom prst="rect">
            <a:avLst/>
          </a:prstGeom>
          <a:noFill/>
        </p:spPr>
        <p:txBody>
          <a:bodyPr wrap="square" rtlCol="0">
            <a:spAutoFit/>
          </a:bodyPr>
          <a:lstStyle/>
          <a:p>
            <a:r>
              <a:rPr lang="en-US" sz="1600" dirty="0" smtClean="0">
                <a:solidFill>
                  <a:srgbClr val="C00000"/>
                </a:solidFill>
              </a:rPr>
              <a:t>(Plant, City, State)</a:t>
            </a:r>
            <a:endParaRPr lang="en-US" sz="1600" dirty="0">
              <a:solidFill>
                <a:srgbClr val="C00000"/>
              </a:solidFill>
            </a:endParaRPr>
          </a:p>
        </p:txBody>
      </p:sp>
      <p:sp>
        <p:nvSpPr>
          <p:cNvPr id="20" name="TextBox 19"/>
          <p:cNvSpPr txBox="1"/>
          <p:nvPr/>
        </p:nvSpPr>
        <p:spPr>
          <a:xfrm>
            <a:off x="1279821" y="4538246"/>
            <a:ext cx="1729367" cy="338554"/>
          </a:xfrm>
          <a:prstGeom prst="rect">
            <a:avLst/>
          </a:prstGeom>
          <a:noFill/>
        </p:spPr>
        <p:txBody>
          <a:bodyPr wrap="square" rtlCol="0">
            <a:spAutoFit/>
          </a:bodyPr>
          <a:lstStyle/>
          <a:p>
            <a:r>
              <a:rPr lang="en-US" sz="1600" dirty="0" smtClean="0">
                <a:solidFill>
                  <a:srgbClr val="C00000"/>
                </a:solidFill>
              </a:rPr>
              <a:t>John Q. Doe</a:t>
            </a:r>
            <a:endParaRPr lang="en-US" sz="1600" dirty="0">
              <a:solidFill>
                <a:srgbClr val="C00000"/>
              </a:solidFill>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70928876"/>
      </p:ext>
    </p:extLst>
  </p:cSld>
  <p:clrMapOvr>
    <a:masterClrMapping/>
  </p:clrMapOvr>
  <mc:AlternateContent xmlns:mc="http://schemas.openxmlformats.org/markup-compatibility/2006" xmlns:p14="http://schemas.microsoft.com/office/powerpoint/2010/main">
    <mc:Choice Requires="p14">
      <p:transition spd="slow" p14:dur="2000" advTm="43895"/>
    </mc:Choice>
    <mc:Fallback xmlns="">
      <p:transition spd="slow" advTm="4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04800" y="350837"/>
            <a:ext cx="7696200" cy="3535363"/>
          </a:xfrm>
        </p:spPr>
        <p:txBody>
          <a:bodyPr>
            <a:normAutofit/>
          </a:bodyPr>
          <a:lstStyle/>
          <a:p>
            <a:pPr marL="0" indent="0">
              <a:buNone/>
            </a:pPr>
            <a:r>
              <a:rPr lang="en-US" sz="2000" b="1" dirty="0" smtClean="0">
                <a:solidFill>
                  <a:srgbClr val="990000"/>
                </a:solidFill>
              </a:rPr>
              <a:t>STEP 4-8. </a:t>
            </a:r>
            <a:r>
              <a:rPr lang="en-US" sz="2000" dirty="0" smtClean="0"/>
              <a:t>The Batch Total Weights are given on the appropriate concrete plant batch ticket or the screen of the computer of the batch system.  These are the </a:t>
            </a:r>
            <a:r>
              <a:rPr lang="en-US" sz="2000" b="1" dirty="0" smtClean="0"/>
              <a:t>theoretically ideal values</a:t>
            </a:r>
            <a:r>
              <a:rPr lang="en-US" sz="2000" dirty="0" smtClean="0"/>
              <a:t> for proportioning this specific class of concrete using the prescribed materials.</a:t>
            </a:r>
          </a:p>
          <a:p>
            <a:pPr marL="0" indent="0">
              <a:buNone/>
            </a:pPr>
            <a:endParaRPr lang="en-US" sz="2000" dirty="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3310907015"/>
              </p:ext>
            </p:extLst>
          </p:nvPr>
        </p:nvGraphicFramePr>
        <p:xfrm>
          <a:off x="1524000" y="1828800"/>
          <a:ext cx="4585531" cy="3362960"/>
        </p:xfrm>
        <a:graphic>
          <a:graphicData uri="http://schemas.openxmlformats.org/drawingml/2006/table">
            <a:tbl>
              <a:tblPr firstRow="1" bandRow="1">
                <a:tableStyleId>{5940675A-B579-460E-94D1-54222C63F5DA}</a:tableStyleId>
              </a:tblPr>
              <a:tblGrid>
                <a:gridCol w="2720412">
                  <a:extLst>
                    <a:ext uri="{9D8B030D-6E8A-4147-A177-3AD203B41FA5}">
                      <a16:colId xmlns:a16="http://schemas.microsoft.com/office/drawing/2014/main" val="20000"/>
                    </a:ext>
                  </a:extLst>
                </a:gridCol>
                <a:gridCol w="1865119">
                  <a:extLst>
                    <a:ext uri="{9D8B030D-6E8A-4147-A177-3AD203B41FA5}">
                      <a16:colId xmlns:a16="http://schemas.microsoft.com/office/drawing/2014/main" val="20001"/>
                    </a:ext>
                  </a:extLst>
                </a:gridCol>
              </a:tblGrid>
              <a:tr h="304800">
                <a:tc>
                  <a:txBody>
                    <a:bodyPr/>
                    <a:lstStyle/>
                    <a:p>
                      <a:r>
                        <a:rPr lang="en-US" sz="1400" b="1" dirty="0" smtClean="0"/>
                        <a:t>MATERIALS</a:t>
                      </a:r>
                      <a:endParaRPr lang="en-US" sz="1400" b="1" dirty="0"/>
                    </a:p>
                  </a:txBody>
                  <a:tcPr/>
                </a:tc>
                <a:tc>
                  <a:txBody>
                    <a:bodyPr/>
                    <a:lstStyle/>
                    <a:p>
                      <a:r>
                        <a:rPr lang="en-US" sz="1400" b="1" dirty="0" smtClean="0">
                          <a:solidFill>
                            <a:schemeClr val="tx1"/>
                          </a:solidFill>
                        </a:rPr>
                        <a:t>* BATCH CHART TOTAL</a:t>
                      </a:r>
                      <a:endParaRPr lang="en-US" sz="1400" b="1" dirty="0">
                        <a:solidFill>
                          <a:schemeClr val="tx1"/>
                        </a:solidFill>
                      </a:endParaRPr>
                    </a:p>
                  </a:txBody>
                  <a:tcPr/>
                </a:tc>
                <a:extLst>
                  <a:ext uri="{0D108BD9-81ED-4DB2-BD59-A6C34878D82A}">
                    <a16:rowId xmlns:a16="http://schemas.microsoft.com/office/drawing/2014/main" val="10000"/>
                  </a:ext>
                </a:extLst>
              </a:tr>
              <a:tr h="314960">
                <a:tc>
                  <a:txBody>
                    <a:bodyPr/>
                    <a:lstStyle/>
                    <a:p>
                      <a:r>
                        <a:rPr lang="en-US" sz="1400" dirty="0" smtClean="0"/>
                        <a:t>CEMENT</a:t>
                      </a:r>
                      <a:r>
                        <a:rPr lang="en-US" sz="1400" baseline="0" dirty="0" smtClean="0"/>
                        <a:t> LBS.</a:t>
                      </a:r>
                      <a:endParaRPr lang="en-US" sz="1400" dirty="0"/>
                    </a:p>
                  </a:txBody>
                  <a:tcPr/>
                </a:tc>
                <a:tc>
                  <a:txBody>
                    <a:bodyPr/>
                    <a:lstStyle/>
                    <a:p>
                      <a:endParaRPr lang="en-US" sz="1400" dirty="0"/>
                    </a:p>
                  </a:txBody>
                  <a:tcPr/>
                </a:tc>
                <a:extLst>
                  <a:ext uri="{0D108BD9-81ED-4DB2-BD59-A6C34878D82A}">
                    <a16:rowId xmlns:a16="http://schemas.microsoft.com/office/drawing/2014/main" val="10001"/>
                  </a:ext>
                </a:extLst>
              </a:tr>
              <a:tr h="304800">
                <a:tc>
                  <a:txBody>
                    <a:bodyPr/>
                    <a:lstStyle/>
                    <a:p>
                      <a:r>
                        <a:rPr lang="en-US" sz="1400" dirty="0" smtClean="0"/>
                        <a:t>FLY ASH LBS.</a:t>
                      </a:r>
                      <a:endParaRPr lang="en-US" sz="1400" dirty="0"/>
                    </a:p>
                  </a:txBody>
                  <a:tcPr/>
                </a:tc>
                <a:tc>
                  <a:txBody>
                    <a:bodyPr/>
                    <a:lstStyle/>
                    <a:p>
                      <a:endParaRPr lang="en-US" sz="1400" dirty="0"/>
                    </a:p>
                  </a:txBody>
                  <a:tcPr/>
                </a:tc>
                <a:extLst>
                  <a:ext uri="{0D108BD9-81ED-4DB2-BD59-A6C34878D82A}">
                    <a16:rowId xmlns:a16="http://schemas.microsoft.com/office/drawing/2014/main" val="10002"/>
                  </a:ext>
                </a:extLst>
              </a:tr>
              <a:tr h="228600">
                <a:tc>
                  <a:txBody>
                    <a:bodyPr/>
                    <a:lstStyle/>
                    <a:p>
                      <a:r>
                        <a:rPr lang="en-US" sz="1400" dirty="0" smtClean="0"/>
                        <a:t>SILICA FUME LBS.</a:t>
                      </a:r>
                      <a:endParaRPr lang="en-US" sz="1400" dirty="0"/>
                    </a:p>
                  </a:txBody>
                  <a:tcPr/>
                </a:tc>
                <a:tc>
                  <a:txBody>
                    <a:bodyPr/>
                    <a:lstStyle/>
                    <a:p>
                      <a:endParaRPr lang="en-US" sz="1400" dirty="0"/>
                    </a:p>
                  </a:txBody>
                  <a:tcPr/>
                </a:tc>
                <a:extLst>
                  <a:ext uri="{0D108BD9-81ED-4DB2-BD59-A6C34878D82A}">
                    <a16:rowId xmlns:a16="http://schemas.microsoft.com/office/drawing/2014/main" val="10003"/>
                  </a:ext>
                </a:extLst>
              </a:tr>
              <a:tr h="304800">
                <a:tc>
                  <a:txBody>
                    <a:bodyPr/>
                    <a:lstStyle/>
                    <a:p>
                      <a:r>
                        <a:rPr lang="en-US" sz="1400" dirty="0" smtClean="0"/>
                        <a:t>TOTAL CEM. MATERIAL</a:t>
                      </a:r>
                      <a:endParaRPr lang="en-US" sz="1400" dirty="0"/>
                    </a:p>
                  </a:txBody>
                  <a:tcPr/>
                </a:tc>
                <a:tc>
                  <a:txBody>
                    <a:bodyPr/>
                    <a:lstStyle/>
                    <a:p>
                      <a:endParaRPr lang="en-US" sz="1400" dirty="0"/>
                    </a:p>
                  </a:txBody>
                  <a:tcPr/>
                </a:tc>
                <a:extLst>
                  <a:ext uri="{0D108BD9-81ED-4DB2-BD59-A6C34878D82A}">
                    <a16:rowId xmlns:a16="http://schemas.microsoft.com/office/drawing/2014/main" val="10004"/>
                  </a:ext>
                </a:extLst>
              </a:tr>
              <a:tr h="228600">
                <a:tc>
                  <a:txBody>
                    <a:bodyPr/>
                    <a:lstStyle/>
                    <a:p>
                      <a:r>
                        <a:rPr lang="en-US" sz="1400" dirty="0" smtClean="0"/>
                        <a:t>AGGREGATE (1) LBS.</a:t>
                      </a:r>
                      <a:endParaRPr lang="en-US" sz="1400" dirty="0"/>
                    </a:p>
                  </a:txBody>
                  <a:tcPr/>
                </a:tc>
                <a:tc>
                  <a:txBody>
                    <a:bodyPr/>
                    <a:lstStyle/>
                    <a:p>
                      <a:endParaRPr lang="en-US" sz="1400" dirty="0"/>
                    </a:p>
                  </a:txBody>
                  <a:tcPr/>
                </a:tc>
                <a:extLst>
                  <a:ext uri="{0D108BD9-81ED-4DB2-BD59-A6C34878D82A}">
                    <a16:rowId xmlns:a16="http://schemas.microsoft.com/office/drawing/2014/main" val="10005"/>
                  </a:ext>
                </a:extLst>
              </a:tr>
              <a:tr h="304800">
                <a:tc>
                  <a:txBody>
                    <a:bodyPr/>
                    <a:lstStyle/>
                    <a:p>
                      <a:r>
                        <a:rPr lang="en-US" sz="1400" dirty="0" smtClean="0"/>
                        <a:t>AGGREGATE</a:t>
                      </a:r>
                      <a:r>
                        <a:rPr lang="en-US" sz="1400" baseline="0" dirty="0" smtClean="0"/>
                        <a:t> (2) LBS.</a:t>
                      </a:r>
                      <a:endParaRPr lang="en-US" sz="1400" dirty="0"/>
                    </a:p>
                  </a:txBody>
                  <a:tcPr/>
                </a:tc>
                <a:tc>
                  <a:txBody>
                    <a:bodyPr/>
                    <a:lstStyle/>
                    <a:p>
                      <a:endParaRPr lang="en-US" sz="1400" dirty="0"/>
                    </a:p>
                  </a:txBody>
                  <a:tcPr/>
                </a:tc>
                <a:extLst>
                  <a:ext uri="{0D108BD9-81ED-4DB2-BD59-A6C34878D82A}">
                    <a16:rowId xmlns:a16="http://schemas.microsoft.com/office/drawing/2014/main" val="10006"/>
                  </a:ext>
                </a:extLst>
              </a:tr>
              <a:tr h="304800">
                <a:tc>
                  <a:txBody>
                    <a:bodyPr/>
                    <a:lstStyle/>
                    <a:p>
                      <a:r>
                        <a:rPr lang="en-US" sz="1400" dirty="0" smtClean="0"/>
                        <a:t>AGGREGATE (3) LBS.</a:t>
                      </a:r>
                      <a:endParaRPr lang="en-US" sz="1400" dirty="0"/>
                    </a:p>
                  </a:txBody>
                  <a:tcPr/>
                </a:tc>
                <a:tc>
                  <a:txBody>
                    <a:bodyPr/>
                    <a:lstStyle/>
                    <a:p>
                      <a:endParaRPr lang="en-US" sz="1400" dirty="0"/>
                    </a:p>
                  </a:txBody>
                  <a:tcPr/>
                </a:tc>
                <a:extLst>
                  <a:ext uri="{0D108BD9-81ED-4DB2-BD59-A6C34878D82A}">
                    <a16:rowId xmlns:a16="http://schemas.microsoft.com/office/drawing/2014/main" val="10007"/>
                  </a:ext>
                </a:extLst>
              </a:tr>
              <a:tr h="304800">
                <a:tc>
                  <a:txBody>
                    <a:bodyPr/>
                    <a:lstStyle/>
                    <a:p>
                      <a:r>
                        <a:rPr lang="en-US" sz="1400" dirty="0" smtClean="0"/>
                        <a:t>TOTAL</a:t>
                      </a:r>
                      <a:r>
                        <a:rPr lang="en-US" sz="1400" baseline="0" dirty="0" smtClean="0"/>
                        <a:t> (1) + (2) + (3)</a:t>
                      </a:r>
                      <a:endParaRPr lang="en-US" sz="1400" dirty="0"/>
                    </a:p>
                  </a:txBody>
                  <a:tcPr/>
                </a:tc>
                <a:tc>
                  <a:txBody>
                    <a:bodyPr/>
                    <a:lstStyle/>
                    <a:p>
                      <a:endParaRPr lang="en-US" sz="1400" dirty="0"/>
                    </a:p>
                  </a:txBody>
                  <a:tcPr/>
                </a:tc>
                <a:extLst>
                  <a:ext uri="{0D108BD9-81ED-4DB2-BD59-A6C34878D82A}">
                    <a16:rowId xmlns:a16="http://schemas.microsoft.com/office/drawing/2014/main" val="10008"/>
                  </a:ext>
                </a:extLst>
              </a:tr>
              <a:tr h="228600">
                <a:tc>
                  <a:txBody>
                    <a:bodyPr/>
                    <a:lstStyle/>
                    <a:p>
                      <a:r>
                        <a:rPr lang="en-US" sz="1400" dirty="0" smtClean="0"/>
                        <a:t>COR.</a:t>
                      </a:r>
                      <a:r>
                        <a:rPr lang="en-US" sz="1400" baseline="0" dirty="0" smtClean="0"/>
                        <a:t> INHIBITOR GAL</a:t>
                      </a:r>
                      <a:endParaRPr lang="en-US" sz="1400" dirty="0"/>
                    </a:p>
                  </a:txBody>
                  <a:tcPr/>
                </a:tc>
                <a:tc>
                  <a:txBody>
                    <a:bodyPr/>
                    <a:lstStyle/>
                    <a:p>
                      <a:endParaRPr lang="en-US" sz="1400" dirty="0"/>
                    </a:p>
                  </a:txBody>
                  <a:tcPr/>
                </a:tc>
                <a:extLst>
                  <a:ext uri="{0D108BD9-81ED-4DB2-BD59-A6C34878D82A}">
                    <a16:rowId xmlns:a16="http://schemas.microsoft.com/office/drawing/2014/main" val="10009"/>
                  </a:ext>
                </a:extLst>
              </a:tr>
              <a:tr h="228600">
                <a:tc>
                  <a:txBody>
                    <a:bodyPr/>
                    <a:lstStyle/>
                    <a:p>
                      <a:r>
                        <a:rPr lang="en-US" sz="1400" dirty="0" smtClean="0"/>
                        <a:t>METER WATER GAL</a:t>
                      </a:r>
                      <a:r>
                        <a:rPr lang="en-US" sz="1400" baseline="0" dirty="0" smtClean="0"/>
                        <a:t> ( = GAL x 8.33)</a:t>
                      </a:r>
                      <a:endParaRPr lang="en-US" sz="1400" dirty="0"/>
                    </a:p>
                  </a:txBody>
                  <a:tcPr/>
                </a:tc>
                <a:tc>
                  <a:txBody>
                    <a:bodyPr/>
                    <a:lstStyle/>
                    <a:p>
                      <a:endParaRPr lang="en-US" sz="1400" dirty="0"/>
                    </a:p>
                  </a:txBody>
                  <a:tcPr/>
                </a:tc>
                <a:extLst>
                  <a:ext uri="{0D108BD9-81ED-4DB2-BD59-A6C34878D82A}">
                    <a16:rowId xmlns:a16="http://schemas.microsoft.com/office/drawing/2014/main" val="1001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865549416"/>
              </p:ext>
            </p:extLst>
          </p:nvPr>
        </p:nvGraphicFramePr>
        <p:xfrm>
          <a:off x="1524000" y="5334000"/>
          <a:ext cx="6629400" cy="335280"/>
        </p:xfrm>
        <a:graphic>
          <a:graphicData uri="http://schemas.openxmlformats.org/drawingml/2006/table">
            <a:tbl>
              <a:tblPr bandRow="1">
                <a:tableStyleId>{5940675A-B579-460E-94D1-54222C63F5DA}</a:tableStyleId>
              </a:tblPr>
              <a:tblGrid>
                <a:gridCol w="45720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tblGrid>
              <a:tr h="335280">
                <a:tc>
                  <a:txBody>
                    <a:bodyPr/>
                    <a:lstStyle/>
                    <a:p>
                      <a:r>
                        <a:rPr lang="en-US" sz="1600" cap="all" dirty="0" smtClean="0"/>
                        <a:t>Max</a:t>
                      </a:r>
                      <a:r>
                        <a:rPr lang="en-US" sz="1600" cap="all" baseline="0" dirty="0" smtClean="0"/>
                        <a:t> Water Allowed for the Mix AS Batched</a:t>
                      </a:r>
                      <a:endParaRPr lang="en-US" sz="1600" cap="all" dirty="0">
                        <a:solidFill>
                          <a:schemeClr val="bg1"/>
                        </a:solidFill>
                      </a:endParaRPr>
                    </a:p>
                  </a:txBody>
                  <a:tcPr/>
                </a:tc>
                <a:tc>
                  <a:txBody>
                    <a:bodyPr/>
                    <a:lstStyle/>
                    <a:p>
                      <a:endParaRPr lang="en-US" sz="1600" dirty="0"/>
                    </a:p>
                  </a:txBody>
                  <a:tcPr/>
                </a:tc>
                <a:extLst>
                  <a:ext uri="{0D108BD9-81ED-4DB2-BD59-A6C34878D82A}">
                    <a16:rowId xmlns:a16="http://schemas.microsoft.com/office/drawing/2014/main" val="10000"/>
                  </a:ext>
                </a:extLst>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41270091"/>
      </p:ext>
    </p:extLst>
  </p:cSld>
  <p:clrMapOvr>
    <a:masterClrMapping/>
  </p:clrMapOvr>
  <mc:AlternateContent xmlns:mc="http://schemas.openxmlformats.org/markup-compatibility/2006" xmlns:p14="http://schemas.microsoft.com/office/powerpoint/2010/main">
    <mc:Choice Requires="p14">
      <p:transition spd="slow" p14:dur="2000" advTm="23139"/>
    </mc:Choice>
    <mc:Fallback xmlns="">
      <p:transition spd="slow" advTm="23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p:extLst>
              <p:ext uri="{D42A27DB-BD31-4B8C-83A1-F6EECF244321}">
                <p14:modId xmlns:p14="http://schemas.microsoft.com/office/powerpoint/2010/main" val="3344279062"/>
              </p:ext>
            </p:extLst>
          </p:nvPr>
        </p:nvGraphicFramePr>
        <p:xfrm>
          <a:off x="381000" y="175736"/>
          <a:ext cx="8229601" cy="4594952"/>
        </p:xfrm>
        <a:graphic>
          <a:graphicData uri="http://schemas.openxmlformats.org/drawingml/2006/table">
            <a:tbl>
              <a:tblPr/>
              <a:tblGrid>
                <a:gridCol w="571500">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971376">
                  <a:extLst>
                    <a:ext uri="{9D8B030D-6E8A-4147-A177-3AD203B41FA5}">
                      <a16:colId xmlns:a16="http://schemas.microsoft.com/office/drawing/2014/main" val="20002"/>
                    </a:ext>
                  </a:extLst>
                </a:gridCol>
                <a:gridCol w="1396767">
                  <a:extLst>
                    <a:ext uri="{9D8B030D-6E8A-4147-A177-3AD203B41FA5}">
                      <a16:colId xmlns:a16="http://schemas.microsoft.com/office/drawing/2014/main" val="20003"/>
                    </a:ext>
                  </a:extLst>
                </a:gridCol>
                <a:gridCol w="1421934">
                  <a:extLst>
                    <a:ext uri="{9D8B030D-6E8A-4147-A177-3AD203B41FA5}">
                      <a16:colId xmlns:a16="http://schemas.microsoft.com/office/drawing/2014/main" val="20004"/>
                    </a:ext>
                  </a:extLst>
                </a:gridCol>
                <a:gridCol w="1044429">
                  <a:extLst>
                    <a:ext uri="{9D8B030D-6E8A-4147-A177-3AD203B41FA5}">
                      <a16:colId xmlns:a16="http://schemas.microsoft.com/office/drawing/2014/main" val="20005"/>
                    </a:ext>
                  </a:extLst>
                </a:gridCol>
                <a:gridCol w="880844">
                  <a:extLst>
                    <a:ext uri="{9D8B030D-6E8A-4147-A177-3AD203B41FA5}">
                      <a16:colId xmlns:a16="http://schemas.microsoft.com/office/drawing/2014/main" val="20006"/>
                    </a:ext>
                  </a:extLst>
                </a:gridCol>
                <a:gridCol w="792760">
                  <a:extLst>
                    <a:ext uri="{9D8B030D-6E8A-4147-A177-3AD203B41FA5}">
                      <a16:colId xmlns:a16="http://schemas.microsoft.com/office/drawing/2014/main" val="20007"/>
                    </a:ext>
                  </a:extLst>
                </a:gridCol>
                <a:gridCol w="616591">
                  <a:extLst>
                    <a:ext uri="{9D8B030D-6E8A-4147-A177-3AD203B41FA5}">
                      <a16:colId xmlns:a16="http://schemas.microsoft.com/office/drawing/2014/main" val="20008"/>
                    </a:ext>
                  </a:extLst>
                </a:gridCol>
              </a:tblGrid>
              <a:tr h="369958">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1" i="0" u="sng"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extLst>
                  <a:ext uri="{0D108BD9-81ED-4DB2-BD59-A6C34878D82A}">
                    <a16:rowId xmlns:a16="http://schemas.microsoft.com/office/drawing/2014/main" val="10000"/>
                  </a:ext>
                </a:extLst>
              </a:tr>
              <a:tr h="188754">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875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8875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rowSpan="2">
                  <a:txBody>
                    <a:bodyPr/>
                    <a:lstStyle/>
                    <a:p>
                      <a:pPr algn="ctr" fontAlgn="b"/>
                      <a:r>
                        <a:rPr lang="en-US" sz="1100" b="1" i="0" u="none" strike="noStrike" dirty="0">
                          <a:solidFill>
                            <a:srgbClr val="000000"/>
                          </a:solidFill>
                          <a:effectLst/>
                          <a:latin typeface="Calibri"/>
                        </a:rPr>
                        <a:t>DISPATCH TICKET NUMBER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smtClean="0">
                          <a:solidFill>
                            <a:srgbClr val="000000"/>
                          </a:solidFill>
                          <a:effectLst/>
                          <a:latin typeface="Calibri"/>
                        </a:rPr>
                        <a:t>TRUCK #</a:t>
                      </a:r>
                      <a:endParaRPr lang="en-US" sz="1100" b="1"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FILE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USER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a:txBody>
                    <a:bodyPr/>
                    <a:lstStyle/>
                    <a:p>
                      <a:pPr algn="ctr" fontAlgn="b"/>
                      <a:r>
                        <a:rPr lang="en-US" sz="1100" b="1" i="0" u="none" strike="noStrike" dirty="0">
                          <a:solidFill>
                            <a:srgbClr val="000000"/>
                          </a:solidFill>
                          <a:effectLst/>
                          <a:latin typeface="Calibri"/>
                        </a:rPr>
                        <a:t>TICKET ID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1" i="0" u="none" strike="noStrike" dirty="0">
                          <a:solidFill>
                            <a:srgbClr val="000000"/>
                          </a:solidFill>
                          <a:effectLst/>
                          <a:latin typeface="Calibri"/>
                        </a:rPr>
                        <a:t>BATCH TIME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DATE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46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10.426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C. Breeze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159587</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20907</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12:06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10/31/2016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Calibri"/>
                        </a:rPr>
                        <a:t>LOAD SIZE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MIX CODE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RETURNED QUANTITY</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fontAlgn="b"/>
                      <a:r>
                        <a:rPr lang="en-US" sz="1100" b="1" i="0" u="none" strike="noStrike" dirty="0">
                          <a:solidFill>
                            <a:srgbClr val="000000"/>
                          </a:solidFill>
                          <a:effectLst/>
                          <a:latin typeface="Calibri"/>
                        </a:rPr>
                        <a:t>CUMMULATIVE YARDS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5.00 CY</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31614E 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n-US" sz="1100" b="0" i="0" u="none" strike="noStrike" dirty="0" smtClean="0">
                          <a:solidFill>
                            <a:srgbClr val="000000"/>
                          </a:solidFill>
                          <a:effectLst/>
                          <a:latin typeface="Calibri"/>
                        </a:rPr>
                        <a:t>10 Y</a:t>
                      </a:r>
                      <a:endParaRPr lang="en-US" sz="1100" b="0"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Calibri"/>
                        </a:rPr>
                        <a:t>MATERIAL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DESIGN QTY (SSD/YD)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TARGET WEIGHT</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BATCHED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 Var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 Moisture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8875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Coarse Agg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1844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9175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9267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1.00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0.50%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Int Agg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Fine Agg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1036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4980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4905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-1.51</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4.00%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Total Agg (lbs)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14155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Cement</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613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3065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3096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1.01</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5"/>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Fly Ash</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110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550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578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5.09</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6"/>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WR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2.5 oz/ 100 Lbs.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7"/>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Air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0.6 oz/bag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8"/>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Water (lbs)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334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1425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9"/>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Water (gal)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171 gal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154 gal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0"/>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1"/>
                  </a:ext>
                </a:extLst>
              </a:tr>
            </a:tbl>
          </a:graphicData>
        </a:graphic>
      </p:graphicFrame>
      <p:sp>
        <p:nvSpPr>
          <p:cNvPr id="5" name="Rectangle 4"/>
          <p:cNvSpPr/>
          <p:nvPr/>
        </p:nvSpPr>
        <p:spPr>
          <a:xfrm>
            <a:off x="1295400" y="175736"/>
            <a:ext cx="6477000" cy="369332"/>
          </a:xfrm>
          <a:prstGeom prst="rect">
            <a:avLst/>
          </a:prstGeom>
        </p:spPr>
        <p:txBody>
          <a:bodyPr wrap="square">
            <a:spAutoFit/>
          </a:bodyPr>
          <a:lstStyle/>
          <a:p>
            <a:pPr algn="ctr">
              <a:spcBef>
                <a:spcPct val="0"/>
              </a:spcBef>
            </a:pPr>
            <a:r>
              <a:rPr lang="en-US" altLang="en-US" dirty="0">
                <a:latin typeface="Tahoma" pitchFamily="34" charset="0"/>
              </a:rPr>
              <a:t>Mix Information As </a:t>
            </a:r>
            <a:r>
              <a:rPr lang="en-US" altLang="en-US" dirty="0" smtClean="0">
                <a:latin typeface="Tahoma" pitchFamily="34" charset="0"/>
              </a:rPr>
              <a:t>Batched</a:t>
            </a:r>
            <a:endParaRPr lang="en-US" altLang="en-US" dirty="0">
              <a:latin typeface="Tahoma" pitchFamily="34" charset="0"/>
            </a:endParaRPr>
          </a:p>
        </p:txBody>
      </p:sp>
      <p:sp>
        <p:nvSpPr>
          <p:cNvPr id="8" name="TextBox 3"/>
          <p:cNvSpPr txBox="1">
            <a:spLocks noChangeArrowheads="1"/>
          </p:cNvSpPr>
          <p:nvPr/>
        </p:nvSpPr>
        <p:spPr bwMode="auto">
          <a:xfrm>
            <a:off x="381000" y="4953000"/>
            <a:ext cx="8153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None/>
            </a:pPr>
            <a:r>
              <a:rPr lang="en-US" altLang="en-US" sz="2000" dirty="0" smtClean="0">
                <a:solidFill>
                  <a:srgbClr val="C00000"/>
                </a:solidFill>
                <a:latin typeface="+mn-lt"/>
              </a:rPr>
              <a:t>The Target Weight is the theoretical weight of the materials that have been adjusted for moisture content for the given size load of concrete.</a:t>
            </a:r>
            <a:endParaRPr lang="en-US" altLang="en-US" sz="2000" dirty="0">
              <a:solidFill>
                <a:srgbClr val="C00000"/>
              </a:solidFill>
              <a:latin typeface="+mn-lt"/>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3581400" y="2076450"/>
            <a:ext cx="1905000" cy="2590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3" name="Oval 2"/>
          <p:cNvSpPr/>
          <p:nvPr/>
        </p:nvSpPr>
        <p:spPr>
          <a:xfrm>
            <a:off x="1432933" y="1600200"/>
            <a:ext cx="9906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33368913"/>
      </p:ext>
    </p:extLst>
  </p:cSld>
  <p:clrMapOvr>
    <a:masterClrMapping/>
  </p:clrMapOvr>
  <mc:AlternateContent xmlns:mc="http://schemas.openxmlformats.org/markup-compatibility/2006" xmlns:p14="http://schemas.microsoft.com/office/powerpoint/2010/main">
    <mc:Choice Requires="p14">
      <p:transition spd="slow" p14:dur="2000" advTm="21923"/>
    </mc:Choice>
    <mc:Fallback xmlns="">
      <p:transition spd="slow" advTm="21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29282"/>
            <a:ext cx="3733800" cy="361569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Content Placeholder 2"/>
          <p:cNvSpPr>
            <a:spLocks noGrp="1"/>
          </p:cNvSpPr>
          <p:nvPr>
            <p:ph idx="1"/>
          </p:nvPr>
        </p:nvSpPr>
        <p:spPr>
          <a:xfrm>
            <a:off x="275182" y="245784"/>
            <a:ext cx="8564017" cy="3535363"/>
          </a:xfrm>
        </p:spPr>
        <p:txBody>
          <a:bodyPr>
            <a:normAutofit/>
          </a:bodyPr>
          <a:lstStyle/>
          <a:p>
            <a:pPr marL="0" indent="0">
              <a:buNone/>
            </a:pPr>
            <a:r>
              <a:rPr lang="en-US" sz="2000" b="1" dirty="0" smtClean="0">
                <a:solidFill>
                  <a:srgbClr val="990000"/>
                </a:solidFill>
              </a:rPr>
              <a:t>STEP 4-8. </a:t>
            </a:r>
            <a:r>
              <a:rPr lang="en-US" sz="2000" dirty="0" smtClean="0"/>
              <a:t>The Theoretical Batch Total Weights can be obtained from the Batch Ticket or Batch Computer Screen.  These are the theoretically ideal values for proportioning this specific class of concrete using the prescribed materials. </a:t>
            </a:r>
          </a:p>
          <a:p>
            <a:pPr marL="0" indent="0">
              <a:buNone/>
            </a:pPr>
            <a:endParaRPr lang="en-US" sz="2000" dirty="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733419335"/>
              </p:ext>
            </p:extLst>
          </p:nvPr>
        </p:nvGraphicFramePr>
        <p:xfrm>
          <a:off x="4267200" y="1524000"/>
          <a:ext cx="4585531" cy="3657600"/>
        </p:xfrm>
        <a:graphic>
          <a:graphicData uri="http://schemas.openxmlformats.org/drawingml/2006/table">
            <a:tbl>
              <a:tblPr firstRow="1" bandRow="1">
                <a:tableStyleId>{5940675A-B579-460E-94D1-54222C63F5DA}</a:tableStyleId>
              </a:tblPr>
              <a:tblGrid>
                <a:gridCol w="2720412">
                  <a:extLst>
                    <a:ext uri="{9D8B030D-6E8A-4147-A177-3AD203B41FA5}">
                      <a16:colId xmlns:a16="http://schemas.microsoft.com/office/drawing/2014/main" val="20000"/>
                    </a:ext>
                  </a:extLst>
                </a:gridCol>
                <a:gridCol w="1865119">
                  <a:extLst>
                    <a:ext uri="{9D8B030D-6E8A-4147-A177-3AD203B41FA5}">
                      <a16:colId xmlns:a16="http://schemas.microsoft.com/office/drawing/2014/main" val="20001"/>
                    </a:ext>
                  </a:extLst>
                </a:gridCol>
              </a:tblGrid>
              <a:tr h="304800">
                <a:tc>
                  <a:txBody>
                    <a:bodyPr/>
                    <a:lstStyle/>
                    <a:p>
                      <a:r>
                        <a:rPr lang="en-US" sz="1400" b="1" dirty="0" smtClean="0"/>
                        <a:t>MATERIALS</a:t>
                      </a:r>
                      <a:endParaRPr lang="en-US" sz="1400" b="1" dirty="0"/>
                    </a:p>
                  </a:txBody>
                  <a:tcPr/>
                </a:tc>
                <a:tc>
                  <a:txBody>
                    <a:bodyPr/>
                    <a:lstStyle/>
                    <a:p>
                      <a:r>
                        <a:rPr lang="en-US" sz="1400" b="1" dirty="0" smtClean="0"/>
                        <a:t>* BATCH CHART TOTAL</a:t>
                      </a:r>
                      <a:endParaRPr lang="en-US" sz="1400" b="1" dirty="0"/>
                    </a:p>
                  </a:txBody>
                  <a:tcPr/>
                </a:tc>
                <a:extLst>
                  <a:ext uri="{0D108BD9-81ED-4DB2-BD59-A6C34878D82A}">
                    <a16:rowId xmlns:a16="http://schemas.microsoft.com/office/drawing/2014/main" val="10000"/>
                  </a:ext>
                </a:extLst>
              </a:tr>
              <a:tr h="314960">
                <a:tc>
                  <a:txBody>
                    <a:bodyPr/>
                    <a:lstStyle/>
                    <a:p>
                      <a:r>
                        <a:rPr lang="en-US" sz="1400" dirty="0" smtClean="0"/>
                        <a:t>CEMENT</a:t>
                      </a:r>
                      <a:r>
                        <a:rPr lang="en-US" sz="1400" baseline="0" dirty="0" smtClean="0"/>
                        <a:t> LBS.</a:t>
                      </a:r>
                      <a:endParaRPr lang="en-US" sz="1400" dirty="0"/>
                    </a:p>
                  </a:txBody>
                  <a:tcPr/>
                </a:tc>
                <a:tc>
                  <a:txBody>
                    <a:bodyPr/>
                    <a:lstStyle/>
                    <a:p>
                      <a:endParaRPr lang="en-US" sz="1600" b="1" dirty="0">
                        <a:solidFill>
                          <a:srgbClr val="C00000"/>
                        </a:solidFill>
                      </a:endParaRPr>
                    </a:p>
                  </a:txBody>
                  <a:tcPr/>
                </a:tc>
                <a:extLst>
                  <a:ext uri="{0D108BD9-81ED-4DB2-BD59-A6C34878D82A}">
                    <a16:rowId xmlns:a16="http://schemas.microsoft.com/office/drawing/2014/main" val="10001"/>
                  </a:ext>
                </a:extLst>
              </a:tr>
              <a:tr h="304800">
                <a:tc>
                  <a:txBody>
                    <a:bodyPr/>
                    <a:lstStyle/>
                    <a:p>
                      <a:r>
                        <a:rPr lang="en-US" sz="1400" dirty="0" smtClean="0"/>
                        <a:t>FLY ASH LBS.</a:t>
                      </a:r>
                      <a:endParaRPr lang="en-US" sz="1400" dirty="0"/>
                    </a:p>
                  </a:txBody>
                  <a:tcPr/>
                </a:tc>
                <a:tc>
                  <a:txBody>
                    <a:bodyPr/>
                    <a:lstStyle/>
                    <a:p>
                      <a:endParaRPr lang="en-US" sz="1600" b="1" dirty="0">
                        <a:solidFill>
                          <a:srgbClr val="C00000"/>
                        </a:solidFill>
                      </a:endParaRPr>
                    </a:p>
                  </a:txBody>
                  <a:tcPr/>
                </a:tc>
                <a:extLst>
                  <a:ext uri="{0D108BD9-81ED-4DB2-BD59-A6C34878D82A}">
                    <a16:rowId xmlns:a16="http://schemas.microsoft.com/office/drawing/2014/main" val="10002"/>
                  </a:ext>
                </a:extLst>
              </a:tr>
              <a:tr h="228600">
                <a:tc>
                  <a:txBody>
                    <a:bodyPr/>
                    <a:lstStyle/>
                    <a:p>
                      <a:r>
                        <a:rPr lang="en-US" sz="1400" dirty="0" smtClean="0"/>
                        <a:t>SILICA FUME LBS.</a:t>
                      </a:r>
                      <a:endParaRPr lang="en-US" sz="1400" dirty="0"/>
                    </a:p>
                  </a:txBody>
                  <a:tcPr/>
                </a:tc>
                <a:tc>
                  <a:txBody>
                    <a:bodyPr/>
                    <a:lstStyle/>
                    <a:p>
                      <a:endParaRPr lang="en-US" sz="1600" b="1" i="1" dirty="0">
                        <a:solidFill>
                          <a:srgbClr val="C00000"/>
                        </a:solidFill>
                      </a:endParaRPr>
                    </a:p>
                  </a:txBody>
                  <a:tcPr/>
                </a:tc>
                <a:extLst>
                  <a:ext uri="{0D108BD9-81ED-4DB2-BD59-A6C34878D82A}">
                    <a16:rowId xmlns:a16="http://schemas.microsoft.com/office/drawing/2014/main" val="10003"/>
                  </a:ext>
                </a:extLst>
              </a:tr>
              <a:tr h="304800">
                <a:tc>
                  <a:txBody>
                    <a:bodyPr/>
                    <a:lstStyle/>
                    <a:p>
                      <a:r>
                        <a:rPr lang="en-US" sz="1400" dirty="0" smtClean="0"/>
                        <a:t>TOTAL CEM. MATERIAL</a:t>
                      </a:r>
                      <a:endParaRPr lang="en-US" sz="1400" dirty="0"/>
                    </a:p>
                  </a:txBody>
                  <a:tcPr/>
                </a:tc>
                <a:tc>
                  <a:txBody>
                    <a:bodyPr/>
                    <a:lstStyle/>
                    <a:p>
                      <a:endParaRPr lang="en-US" sz="1600" b="1" dirty="0">
                        <a:solidFill>
                          <a:srgbClr val="C00000"/>
                        </a:solidFill>
                      </a:endParaRPr>
                    </a:p>
                  </a:txBody>
                  <a:tcPr/>
                </a:tc>
                <a:extLst>
                  <a:ext uri="{0D108BD9-81ED-4DB2-BD59-A6C34878D82A}">
                    <a16:rowId xmlns:a16="http://schemas.microsoft.com/office/drawing/2014/main" val="10004"/>
                  </a:ext>
                </a:extLst>
              </a:tr>
              <a:tr h="228600">
                <a:tc>
                  <a:txBody>
                    <a:bodyPr/>
                    <a:lstStyle/>
                    <a:p>
                      <a:r>
                        <a:rPr lang="en-US" sz="1400" dirty="0" smtClean="0"/>
                        <a:t>AGGREGATE (1) LBS.</a:t>
                      </a:r>
                      <a:endParaRPr lang="en-US" sz="1400" dirty="0"/>
                    </a:p>
                  </a:txBody>
                  <a:tcPr/>
                </a:tc>
                <a:tc>
                  <a:txBody>
                    <a:bodyPr/>
                    <a:lstStyle/>
                    <a:p>
                      <a:endParaRPr lang="en-US" sz="1600" b="1" dirty="0">
                        <a:solidFill>
                          <a:srgbClr val="C00000"/>
                        </a:solidFill>
                      </a:endParaRPr>
                    </a:p>
                  </a:txBody>
                  <a:tcPr/>
                </a:tc>
                <a:extLst>
                  <a:ext uri="{0D108BD9-81ED-4DB2-BD59-A6C34878D82A}">
                    <a16:rowId xmlns:a16="http://schemas.microsoft.com/office/drawing/2014/main" val="10005"/>
                  </a:ext>
                </a:extLst>
              </a:tr>
              <a:tr h="304800">
                <a:tc>
                  <a:txBody>
                    <a:bodyPr/>
                    <a:lstStyle/>
                    <a:p>
                      <a:r>
                        <a:rPr lang="en-US" sz="1400" dirty="0" smtClean="0"/>
                        <a:t>AGGREGATE</a:t>
                      </a:r>
                      <a:r>
                        <a:rPr lang="en-US" sz="1400" baseline="0" dirty="0" smtClean="0"/>
                        <a:t> (2) LBS.</a:t>
                      </a:r>
                      <a:endParaRPr lang="en-US" sz="1400" dirty="0"/>
                    </a:p>
                  </a:txBody>
                  <a:tcPr/>
                </a:tc>
                <a:tc>
                  <a:txBody>
                    <a:bodyPr/>
                    <a:lstStyle/>
                    <a:p>
                      <a:endParaRPr lang="en-US" sz="1600" b="1" dirty="0">
                        <a:solidFill>
                          <a:srgbClr val="C00000"/>
                        </a:solidFill>
                      </a:endParaRPr>
                    </a:p>
                  </a:txBody>
                  <a:tcPr/>
                </a:tc>
                <a:extLst>
                  <a:ext uri="{0D108BD9-81ED-4DB2-BD59-A6C34878D82A}">
                    <a16:rowId xmlns:a16="http://schemas.microsoft.com/office/drawing/2014/main" val="10006"/>
                  </a:ext>
                </a:extLst>
              </a:tr>
              <a:tr h="304800">
                <a:tc>
                  <a:txBody>
                    <a:bodyPr/>
                    <a:lstStyle/>
                    <a:p>
                      <a:r>
                        <a:rPr lang="en-US" sz="1400" dirty="0" smtClean="0"/>
                        <a:t>AGGREGATE (3) LBS.</a:t>
                      </a:r>
                      <a:endParaRPr lang="en-US" sz="1400" dirty="0"/>
                    </a:p>
                  </a:txBody>
                  <a:tcPr/>
                </a:tc>
                <a:tc>
                  <a:txBody>
                    <a:bodyPr/>
                    <a:lstStyle/>
                    <a:p>
                      <a:endParaRPr lang="en-US" sz="1600" b="1" dirty="0">
                        <a:solidFill>
                          <a:srgbClr val="C00000"/>
                        </a:solidFill>
                      </a:endParaRPr>
                    </a:p>
                  </a:txBody>
                  <a:tcPr/>
                </a:tc>
                <a:extLst>
                  <a:ext uri="{0D108BD9-81ED-4DB2-BD59-A6C34878D82A}">
                    <a16:rowId xmlns:a16="http://schemas.microsoft.com/office/drawing/2014/main" val="10007"/>
                  </a:ext>
                </a:extLst>
              </a:tr>
              <a:tr h="304800">
                <a:tc>
                  <a:txBody>
                    <a:bodyPr/>
                    <a:lstStyle/>
                    <a:p>
                      <a:r>
                        <a:rPr lang="en-US" sz="1400" dirty="0" smtClean="0"/>
                        <a:t>TOTAL</a:t>
                      </a:r>
                      <a:r>
                        <a:rPr lang="en-US" sz="1400" baseline="0" dirty="0" smtClean="0"/>
                        <a:t> (1) + (2) + (3)</a:t>
                      </a:r>
                      <a:endParaRPr lang="en-US" sz="1400" dirty="0"/>
                    </a:p>
                  </a:txBody>
                  <a:tcPr/>
                </a:tc>
                <a:tc>
                  <a:txBody>
                    <a:bodyPr/>
                    <a:lstStyle/>
                    <a:p>
                      <a:endParaRPr lang="en-US" sz="1600" b="1" dirty="0">
                        <a:solidFill>
                          <a:srgbClr val="C00000"/>
                        </a:solidFill>
                      </a:endParaRPr>
                    </a:p>
                  </a:txBody>
                  <a:tcPr/>
                </a:tc>
                <a:extLst>
                  <a:ext uri="{0D108BD9-81ED-4DB2-BD59-A6C34878D82A}">
                    <a16:rowId xmlns:a16="http://schemas.microsoft.com/office/drawing/2014/main" val="10008"/>
                  </a:ext>
                </a:extLst>
              </a:tr>
              <a:tr h="228600">
                <a:tc>
                  <a:txBody>
                    <a:bodyPr/>
                    <a:lstStyle/>
                    <a:p>
                      <a:r>
                        <a:rPr lang="en-US" sz="1400" dirty="0" smtClean="0"/>
                        <a:t>METER WATER GAL</a:t>
                      </a:r>
                      <a:r>
                        <a:rPr lang="en-US" sz="1400" baseline="0" dirty="0" smtClean="0"/>
                        <a:t> ( = GAL x 8.33)</a:t>
                      </a:r>
                      <a:endParaRPr lang="en-US" sz="1400" dirty="0"/>
                    </a:p>
                  </a:txBody>
                  <a:tcPr/>
                </a:tc>
                <a:tc>
                  <a:txBody>
                    <a:bodyPr/>
                    <a:lstStyle/>
                    <a:p>
                      <a:endParaRPr lang="en-US" sz="1600" b="1" dirty="0">
                        <a:solidFill>
                          <a:srgbClr val="C00000"/>
                        </a:solidFill>
                      </a:endParaRPr>
                    </a:p>
                  </a:txBody>
                  <a:tcPr/>
                </a:tc>
                <a:extLst>
                  <a:ext uri="{0D108BD9-81ED-4DB2-BD59-A6C34878D82A}">
                    <a16:rowId xmlns:a16="http://schemas.microsoft.com/office/drawing/2014/main" val="10009"/>
                  </a:ext>
                </a:extLst>
              </a:tr>
              <a:tr h="228600">
                <a:tc>
                  <a:txBody>
                    <a:bodyPr/>
                    <a:lstStyle/>
                    <a:p>
                      <a:r>
                        <a:rPr lang="en-US" sz="1400" dirty="0" smtClean="0"/>
                        <a:t>METER</a:t>
                      </a:r>
                      <a:r>
                        <a:rPr lang="en-US" sz="1400" baseline="0" dirty="0" smtClean="0"/>
                        <a:t> WATER LBS</a:t>
                      </a:r>
                      <a:endParaRPr lang="en-US" sz="1400" dirty="0"/>
                    </a:p>
                  </a:txBody>
                  <a:tcPr/>
                </a:tc>
                <a:tc>
                  <a:txBody>
                    <a:bodyPr/>
                    <a:lstStyle/>
                    <a:p>
                      <a:endParaRPr lang="en-US" sz="1600" b="1" dirty="0">
                        <a:solidFill>
                          <a:srgbClr val="C00000"/>
                        </a:solidFill>
                      </a:endParaRPr>
                    </a:p>
                  </a:txBody>
                  <a:tcPr/>
                </a:tc>
                <a:extLst>
                  <a:ext uri="{0D108BD9-81ED-4DB2-BD59-A6C34878D82A}">
                    <a16:rowId xmlns:a16="http://schemas.microsoft.com/office/drawing/2014/main" val="1001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689177863"/>
              </p:ext>
            </p:extLst>
          </p:nvPr>
        </p:nvGraphicFramePr>
        <p:xfrm>
          <a:off x="304800" y="5379720"/>
          <a:ext cx="6629400" cy="335280"/>
        </p:xfrm>
        <a:graphic>
          <a:graphicData uri="http://schemas.openxmlformats.org/drawingml/2006/table">
            <a:tbl>
              <a:tblPr bandRow="1">
                <a:tableStyleId>{5940675A-B579-460E-94D1-54222C63F5DA}</a:tableStyleId>
              </a:tblPr>
              <a:tblGrid>
                <a:gridCol w="4648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tblGrid>
              <a:tr h="259080">
                <a:tc>
                  <a:txBody>
                    <a:bodyPr/>
                    <a:lstStyle/>
                    <a:p>
                      <a:r>
                        <a:rPr lang="en-US" sz="1600" cap="all" dirty="0" smtClean="0"/>
                        <a:t>Max</a:t>
                      </a:r>
                      <a:r>
                        <a:rPr lang="en-US" sz="1600" cap="all" baseline="0" dirty="0" smtClean="0"/>
                        <a:t> Water Allowed for the Mix AS Batched</a:t>
                      </a:r>
                      <a:endParaRPr lang="en-US" sz="1600" cap="all" dirty="0">
                        <a:solidFill>
                          <a:schemeClr val="bg1"/>
                        </a:solidFill>
                      </a:endParaRPr>
                    </a:p>
                  </a:txBody>
                  <a:tcPr/>
                </a:tc>
                <a:tc>
                  <a:txBody>
                    <a:bodyPr/>
                    <a:lstStyle/>
                    <a:p>
                      <a:endParaRPr lang="en-US" sz="1600" dirty="0"/>
                    </a:p>
                  </a:txBody>
                  <a:tcPr/>
                </a:tc>
                <a:extLst>
                  <a:ext uri="{0D108BD9-81ED-4DB2-BD59-A6C34878D82A}">
                    <a16:rowId xmlns:a16="http://schemas.microsoft.com/office/drawing/2014/main" val="10000"/>
                  </a:ext>
                </a:extLst>
              </a:tr>
            </a:tbl>
          </a:graphicData>
        </a:graphic>
      </p:graphicFrame>
      <p:sp>
        <p:nvSpPr>
          <p:cNvPr id="5" name="Rectangle 4"/>
          <p:cNvSpPr/>
          <p:nvPr/>
        </p:nvSpPr>
        <p:spPr>
          <a:xfrm>
            <a:off x="2590800" y="2819400"/>
            <a:ext cx="1371600" cy="2286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7114133" y="1828800"/>
            <a:ext cx="838200" cy="369332"/>
          </a:xfrm>
          <a:prstGeom prst="rect">
            <a:avLst/>
          </a:prstGeom>
          <a:noFill/>
        </p:spPr>
        <p:txBody>
          <a:bodyPr wrap="square" rtlCol="0">
            <a:spAutoFit/>
          </a:bodyPr>
          <a:lstStyle/>
          <a:p>
            <a:r>
              <a:rPr lang="en-US" b="1" dirty="0" smtClean="0">
                <a:solidFill>
                  <a:srgbClr val="C00000"/>
                </a:solidFill>
              </a:rPr>
              <a:t>3065</a:t>
            </a:r>
            <a:endParaRPr lang="en-US" b="1" dirty="0">
              <a:solidFill>
                <a:srgbClr val="C00000"/>
              </a:solidFill>
            </a:endParaRPr>
          </a:p>
        </p:txBody>
      </p:sp>
      <p:sp>
        <p:nvSpPr>
          <p:cNvPr id="12" name="TextBox 11"/>
          <p:cNvSpPr txBox="1"/>
          <p:nvPr/>
        </p:nvSpPr>
        <p:spPr>
          <a:xfrm>
            <a:off x="7114133" y="2146749"/>
            <a:ext cx="838200" cy="369332"/>
          </a:xfrm>
          <a:prstGeom prst="rect">
            <a:avLst/>
          </a:prstGeom>
          <a:noFill/>
        </p:spPr>
        <p:txBody>
          <a:bodyPr wrap="square" rtlCol="0">
            <a:spAutoFit/>
          </a:bodyPr>
          <a:lstStyle/>
          <a:p>
            <a:r>
              <a:rPr lang="en-US" b="1" dirty="0" smtClean="0">
                <a:solidFill>
                  <a:srgbClr val="C00000"/>
                </a:solidFill>
              </a:rPr>
              <a:t>550</a:t>
            </a:r>
            <a:endParaRPr lang="en-US" b="1" dirty="0">
              <a:solidFill>
                <a:srgbClr val="C00000"/>
              </a:solidFill>
            </a:endParaRPr>
          </a:p>
        </p:txBody>
      </p:sp>
      <p:sp>
        <p:nvSpPr>
          <p:cNvPr id="13" name="TextBox 12"/>
          <p:cNvSpPr txBox="1"/>
          <p:nvPr/>
        </p:nvSpPr>
        <p:spPr>
          <a:xfrm>
            <a:off x="6979941" y="2819400"/>
            <a:ext cx="1106584" cy="369332"/>
          </a:xfrm>
          <a:prstGeom prst="rect">
            <a:avLst/>
          </a:prstGeom>
          <a:noFill/>
        </p:spPr>
        <p:txBody>
          <a:bodyPr wrap="square" rtlCol="0">
            <a:spAutoFit/>
          </a:bodyPr>
          <a:lstStyle/>
          <a:p>
            <a:r>
              <a:rPr lang="en-US" b="1" dirty="0" smtClean="0">
                <a:solidFill>
                  <a:srgbClr val="C00000"/>
                </a:solidFill>
              </a:rPr>
              <a:t>“3615”</a:t>
            </a:r>
            <a:endParaRPr lang="en-US" b="1" dirty="0">
              <a:solidFill>
                <a:srgbClr val="C00000"/>
              </a:solidFill>
            </a:endParaRPr>
          </a:p>
        </p:txBody>
      </p:sp>
      <p:sp>
        <p:nvSpPr>
          <p:cNvPr id="14" name="TextBox 13"/>
          <p:cNvSpPr txBox="1"/>
          <p:nvPr/>
        </p:nvSpPr>
        <p:spPr>
          <a:xfrm>
            <a:off x="7114133" y="3124830"/>
            <a:ext cx="838200" cy="369332"/>
          </a:xfrm>
          <a:prstGeom prst="rect">
            <a:avLst/>
          </a:prstGeom>
          <a:noFill/>
        </p:spPr>
        <p:txBody>
          <a:bodyPr wrap="square" rtlCol="0">
            <a:spAutoFit/>
          </a:bodyPr>
          <a:lstStyle/>
          <a:p>
            <a:r>
              <a:rPr lang="en-US" b="1" dirty="0" smtClean="0">
                <a:solidFill>
                  <a:srgbClr val="C00000"/>
                </a:solidFill>
              </a:rPr>
              <a:t>9175</a:t>
            </a:r>
            <a:endParaRPr lang="en-US" b="1" dirty="0">
              <a:solidFill>
                <a:srgbClr val="C00000"/>
              </a:solidFill>
            </a:endParaRPr>
          </a:p>
        </p:txBody>
      </p:sp>
      <p:sp>
        <p:nvSpPr>
          <p:cNvPr id="15" name="TextBox 14"/>
          <p:cNvSpPr txBox="1"/>
          <p:nvPr/>
        </p:nvSpPr>
        <p:spPr>
          <a:xfrm>
            <a:off x="7114133" y="3504173"/>
            <a:ext cx="838200" cy="369332"/>
          </a:xfrm>
          <a:prstGeom prst="rect">
            <a:avLst/>
          </a:prstGeom>
          <a:noFill/>
        </p:spPr>
        <p:txBody>
          <a:bodyPr wrap="square" rtlCol="0">
            <a:spAutoFit/>
          </a:bodyPr>
          <a:lstStyle/>
          <a:p>
            <a:r>
              <a:rPr lang="en-US" b="1" dirty="0" smtClean="0">
                <a:solidFill>
                  <a:srgbClr val="C00000"/>
                </a:solidFill>
              </a:rPr>
              <a:t>4980</a:t>
            </a:r>
            <a:endParaRPr lang="en-US" b="1" dirty="0">
              <a:solidFill>
                <a:srgbClr val="C00000"/>
              </a:solidFill>
            </a:endParaRPr>
          </a:p>
        </p:txBody>
      </p:sp>
      <p:sp>
        <p:nvSpPr>
          <p:cNvPr id="16" name="TextBox 15"/>
          <p:cNvSpPr txBox="1"/>
          <p:nvPr/>
        </p:nvSpPr>
        <p:spPr>
          <a:xfrm>
            <a:off x="7010621" y="4191000"/>
            <a:ext cx="1045224" cy="369332"/>
          </a:xfrm>
          <a:prstGeom prst="rect">
            <a:avLst/>
          </a:prstGeom>
          <a:noFill/>
        </p:spPr>
        <p:txBody>
          <a:bodyPr wrap="square" rtlCol="0">
            <a:spAutoFit/>
          </a:bodyPr>
          <a:lstStyle/>
          <a:p>
            <a:r>
              <a:rPr lang="en-US" b="1" dirty="0" smtClean="0">
                <a:solidFill>
                  <a:srgbClr val="C00000"/>
                </a:solidFill>
              </a:rPr>
              <a:t>“14155”</a:t>
            </a:r>
            <a:endParaRPr lang="en-US" b="1" dirty="0">
              <a:solidFill>
                <a:srgbClr val="C00000"/>
              </a:solidFill>
            </a:endParaRPr>
          </a:p>
        </p:txBody>
      </p:sp>
      <p:sp>
        <p:nvSpPr>
          <p:cNvPr id="17" name="TextBox 16"/>
          <p:cNvSpPr txBox="1"/>
          <p:nvPr/>
        </p:nvSpPr>
        <p:spPr>
          <a:xfrm>
            <a:off x="7114133" y="4495800"/>
            <a:ext cx="838200" cy="369332"/>
          </a:xfrm>
          <a:prstGeom prst="rect">
            <a:avLst/>
          </a:prstGeom>
          <a:noFill/>
        </p:spPr>
        <p:txBody>
          <a:bodyPr wrap="square" rtlCol="0">
            <a:spAutoFit/>
          </a:bodyPr>
          <a:lstStyle/>
          <a:p>
            <a:r>
              <a:rPr lang="en-US" b="1" dirty="0" smtClean="0">
                <a:solidFill>
                  <a:srgbClr val="C00000"/>
                </a:solidFill>
              </a:rPr>
              <a:t>171</a:t>
            </a:r>
            <a:endParaRPr lang="en-US" b="1" dirty="0">
              <a:solidFill>
                <a:srgbClr val="C00000"/>
              </a:solidFill>
            </a:endParaRPr>
          </a:p>
        </p:txBody>
      </p:sp>
      <p:sp>
        <p:nvSpPr>
          <p:cNvPr id="18" name="TextBox 17"/>
          <p:cNvSpPr txBox="1"/>
          <p:nvPr/>
        </p:nvSpPr>
        <p:spPr>
          <a:xfrm>
            <a:off x="7114133" y="4865132"/>
            <a:ext cx="838200" cy="369332"/>
          </a:xfrm>
          <a:prstGeom prst="rect">
            <a:avLst/>
          </a:prstGeom>
          <a:noFill/>
        </p:spPr>
        <p:txBody>
          <a:bodyPr wrap="square" rtlCol="0">
            <a:spAutoFit/>
          </a:bodyPr>
          <a:lstStyle/>
          <a:p>
            <a:r>
              <a:rPr lang="en-US" b="1" dirty="0" smtClean="0">
                <a:solidFill>
                  <a:srgbClr val="C00000"/>
                </a:solidFill>
              </a:rPr>
              <a:t>1425</a:t>
            </a:r>
            <a:endParaRPr lang="en-US" b="1" dirty="0">
              <a:solidFill>
                <a:srgbClr val="C00000"/>
              </a:solidFill>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029707609"/>
      </p:ext>
    </p:extLst>
  </p:cSld>
  <p:clrMapOvr>
    <a:masterClrMapping/>
  </p:clrMapOvr>
  <mc:AlternateContent xmlns:mc="http://schemas.openxmlformats.org/markup-compatibility/2006" xmlns:p14="http://schemas.microsoft.com/office/powerpoint/2010/main">
    <mc:Choice Requires="p14">
      <p:transition spd="slow" p14:dur="2000" advTm="23125"/>
    </mc:Choice>
    <mc:Fallback xmlns="">
      <p:transition spd="slow" advTm="23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bldLst>
      <p:bldP spid="6" grpId="0"/>
      <p:bldP spid="12" grpId="0"/>
      <p:bldP spid="13" grpId="0"/>
      <p:bldP spid="14" grpId="0"/>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222027"/>
            <a:ext cx="8537768" cy="3535363"/>
          </a:xfrm>
        </p:spPr>
        <p:txBody>
          <a:bodyPr>
            <a:normAutofit/>
          </a:bodyPr>
          <a:lstStyle/>
          <a:p>
            <a:pPr marL="0" indent="0">
              <a:buNone/>
            </a:pPr>
            <a:r>
              <a:rPr lang="en-US" sz="2400" b="1" dirty="0" smtClean="0">
                <a:solidFill>
                  <a:srgbClr val="990000"/>
                </a:solidFill>
              </a:rPr>
              <a:t>STEP 9. </a:t>
            </a:r>
            <a:r>
              <a:rPr lang="en-US" sz="2400" dirty="0" smtClean="0"/>
              <a:t>Calculate the allowable weight tolerances as indicated.  Round the weights to the nearest pound.</a:t>
            </a:r>
          </a:p>
          <a:p>
            <a:pPr marL="0" indent="0">
              <a:buNone/>
            </a:pPr>
            <a:endParaRPr lang="en-US" sz="2400" dirty="0"/>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1018291148"/>
              </p:ext>
            </p:extLst>
          </p:nvPr>
        </p:nvGraphicFramePr>
        <p:xfrm>
          <a:off x="3047558" y="1219200"/>
          <a:ext cx="5642610" cy="4459196"/>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839470">
                  <a:extLst>
                    <a:ext uri="{9D8B030D-6E8A-4147-A177-3AD203B41FA5}">
                      <a16:colId xmlns:a16="http://schemas.microsoft.com/office/drawing/2014/main" val="20003"/>
                    </a:ext>
                  </a:extLst>
                </a:gridCol>
                <a:gridCol w="916940">
                  <a:extLst>
                    <a:ext uri="{9D8B030D-6E8A-4147-A177-3AD203B41FA5}">
                      <a16:colId xmlns:a16="http://schemas.microsoft.com/office/drawing/2014/main" val="20004"/>
                    </a:ext>
                  </a:extLst>
                </a:gridCol>
              </a:tblGrid>
              <a:tr h="313916">
                <a:tc rowSpan="2">
                  <a:txBody>
                    <a:bodyPr/>
                    <a:lstStyle/>
                    <a:p>
                      <a:r>
                        <a:rPr lang="en-US" sz="1400" dirty="0" smtClean="0"/>
                        <a:t>MATERIALS</a:t>
                      </a:r>
                      <a:endParaRPr lang="en-US" sz="1400" dirty="0"/>
                    </a:p>
                  </a:txBody>
                  <a:tcPr/>
                </a:tc>
                <a:tc rowSpan="2">
                  <a:txBody>
                    <a:bodyPr/>
                    <a:lstStyle/>
                    <a:p>
                      <a:r>
                        <a:rPr lang="en-US" sz="1400" dirty="0" smtClean="0"/>
                        <a:t>* BATCH </a:t>
                      </a:r>
                    </a:p>
                    <a:p>
                      <a:r>
                        <a:rPr lang="en-US" sz="1400" dirty="0" smtClean="0"/>
                        <a:t>CHART TOTAL</a:t>
                      </a:r>
                      <a:endParaRPr lang="en-US" sz="1400" dirty="0"/>
                    </a:p>
                  </a:txBody>
                  <a:tcPr/>
                </a:tc>
                <a:tc rowSpan="2">
                  <a:txBody>
                    <a:bodyPr/>
                    <a:lstStyle/>
                    <a:p>
                      <a:r>
                        <a:rPr lang="en-US" sz="1400" dirty="0" smtClean="0"/>
                        <a:t>TOLERLANCE</a:t>
                      </a:r>
                      <a:endParaRPr lang="en-US" sz="1400" dirty="0"/>
                    </a:p>
                  </a:txBody>
                  <a:tcPr/>
                </a:tc>
                <a:tc gridSpan="2">
                  <a:txBody>
                    <a:bodyPr/>
                    <a:lstStyle/>
                    <a:p>
                      <a:pPr algn="ctr"/>
                      <a:r>
                        <a:rPr lang="en-US" sz="1400" dirty="0" smtClean="0"/>
                        <a:t>*</a:t>
                      </a:r>
                      <a:r>
                        <a:rPr lang="en-US" sz="1400" baseline="0" dirty="0" smtClean="0"/>
                        <a:t> </a:t>
                      </a:r>
                      <a:r>
                        <a:rPr lang="en-US" sz="1400" dirty="0" smtClean="0"/>
                        <a:t>Batch</a:t>
                      </a:r>
                      <a:r>
                        <a:rPr lang="en-US" sz="1400" baseline="0" dirty="0" smtClean="0"/>
                        <a:t> Chart Total</a:t>
                      </a:r>
                      <a:endParaRPr lang="en-US" sz="1400" dirty="0"/>
                    </a:p>
                  </a:txBody>
                  <a:tcPr/>
                </a:tc>
                <a:tc hMerge="1">
                  <a:txBody>
                    <a:bodyPr/>
                    <a:lstStyle/>
                    <a:p>
                      <a:endParaRPr lang="en-US"/>
                    </a:p>
                  </a:txBody>
                  <a:tcPr/>
                </a:tc>
                <a:extLst>
                  <a:ext uri="{0D108BD9-81ED-4DB2-BD59-A6C34878D82A}">
                    <a16:rowId xmlns:a16="http://schemas.microsoft.com/office/drawing/2014/main" val="10000"/>
                  </a:ext>
                </a:extLst>
              </a:tr>
              <a:tr h="2286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400" dirty="0" smtClean="0"/>
                        <a:t>Low -</a:t>
                      </a:r>
                      <a:endParaRPr lang="en-US" sz="1400" dirty="0">
                        <a:solidFill>
                          <a:schemeClr val="bg1"/>
                        </a:solidFill>
                      </a:endParaRPr>
                    </a:p>
                  </a:txBody>
                  <a:tcPr/>
                </a:tc>
                <a:tc>
                  <a:txBody>
                    <a:bodyPr/>
                    <a:lstStyle/>
                    <a:p>
                      <a:pPr algn="ctr"/>
                      <a:r>
                        <a:rPr lang="en-US" sz="1400" dirty="0" smtClean="0"/>
                        <a:t>High +</a:t>
                      </a:r>
                      <a:endParaRPr lang="en-US" sz="1400" dirty="0">
                        <a:solidFill>
                          <a:schemeClr val="bg1"/>
                        </a:solidFill>
                      </a:endParaRPr>
                    </a:p>
                  </a:txBody>
                  <a:tcPr/>
                </a:tc>
                <a:extLst>
                  <a:ext uri="{0D108BD9-81ED-4DB2-BD59-A6C34878D82A}">
                    <a16:rowId xmlns:a16="http://schemas.microsoft.com/office/drawing/2014/main" val="10001"/>
                  </a:ext>
                </a:extLst>
              </a:tr>
              <a:tr h="243840">
                <a:tc>
                  <a:txBody>
                    <a:bodyPr/>
                    <a:lstStyle/>
                    <a:p>
                      <a:r>
                        <a:rPr lang="en-US" sz="1200" dirty="0" smtClean="0"/>
                        <a:t>CEMENT</a:t>
                      </a:r>
                      <a:r>
                        <a:rPr lang="en-US" sz="1200" baseline="0" dirty="0" smtClean="0"/>
                        <a:t> LBS.</a:t>
                      </a:r>
                      <a:endParaRPr lang="en-US" sz="1200" dirty="0"/>
                    </a:p>
                  </a:txBody>
                  <a:tcPr/>
                </a:tc>
                <a:tc>
                  <a:txBody>
                    <a:bodyPr/>
                    <a:lstStyle/>
                    <a:p>
                      <a:r>
                        <a:rPr lang="en-US" sz="1400" dirty="0" smtClean="0"/>
                        <a:t>3065</a:t>
                      </a:r>
                      <a:endParaRPr lang="en-US" sz="1400" b="0" dirty="0">
                        <a:solidFill>
                          <a:schemeClr val="tx1"/>
                        </a:solidFill>
                      </a:endParaRPr>
                    </a:p>
                  </a:txBody>
                  <a:tcPr/>
                </a:tc>
                <a:tc>
                  <a:txBody>
                    <a:bodyPr/>
                    <a:lstStyle/>
                    <a:p>
                      <a:r>
                        <a:rPr lang="en-US" sz="1600" dirty="0" smtClean="0"/>
                        <a:t>-1%</a:t>
                      </a:r>
                      <a:endParaRPr lang="en-US" sz="1600" b="0" dirty="0">
                        <a:solidFill>
                          <a:schemeClr val="tx1"/>
                        </a:solidFill>
                      </a:endParaRPr>
                    </a:p>
                  </a:txBody>
                  <a:tcPr/>
                </a:tc>
                <a:tc>
                  <a:txBody>
                    <a:bodyPr/>
                    <a:lstStyle/>
                    <a:p>
                      <a:endParaRPr lang="en-US" sz="1600" b="1" dirty="0">
                        <a:solidFill>
                          <a:srgbClr val="C00000"/>
                        </a:solidFill>
                      </a:endParaRPr>
                    </a:p>
                  </a:txBody>
                  <a:tcPr/>
                </a:tc>
                <a:tc>
                  <a:txBody>
                    <a:bodyPr/>
                    <a:lstStyle/>
                    <a:p>
                      <a:pPr algn="ctr"/>
                      <a:r>
                        <a:rPr lang="en-US" sz="1600" dirty="0" smtClean="0"/>
                        <a:t>XXXXX</a:t>
                      </a:r>
                      <a:endParaRPr lang="en-US" sz="1600" b="0" dirty="0">
                        <a:solidFill>
                          <a:schemeClr val="tx1"/>
                        </a:solidFill>
                      </a:endParaRPr>
                    </a:p>
                  </a:txBody>
                  <a:tcPr>
                    <a:solidFill>
                      <a:schemeClr val="bg1">
                        <a:lumMod val="75000"/>
                      </a:schemeClr>
                    </a:solidFill>
                  </a:tcPr>
                </a:tc>
                <a:extLst>
                  <a:ext uri="{0D108BD9-81ED-4DB2-BD59-A6C34878D82A}">
                    <a16:rowId xmlns:a16="http://schemas.microsoft.com/office/drawing/2014/main" val="10002"/>
                  </a:ext>
                </a:extLst>
              </a:tr>
              <a:tr h="213360">
                <a:tc>
                  <a:txBody>
                    <a:bodyPr/>
                    <a:lstStyle/>
                    <a:p>
                      <a:r>
                        <a:rPr lang="en-US" sz="1200" dirty="0" smtClean="0"/>
                        <a:t>FLY ASH LBS.</a:t>
                      </a:r>
                      <a:endParaRPr lang="en-US" sz="1200" dirty="0"/>
                    </a:p>
                  </a:txBody>
                  <a:tcPr/>
                </a:tc>
                <a:tc>
                  <a:txBody>
                    <a:bodyPr/>
                    <a:lstStyle/>
                    <a:p>
                      <a:r>
                        <a:rPr lang="en-US" sz="1400" dirty="0" smtClean="0"/>
                        <a:t>550</a:t>
                      </a:r>
                      <a:endParaRPr lang="en-US" sz="14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-1%</a:t>
                      </a:r>
                      <a:endParaRPr lang="en-US" sz="1600" b="0" dirty="0" smtClean="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smtClean="0">
                        <a:solidFill>
                          <a:srgbClr val="C000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XXXXX</a:t>
                      </a:r>
                      <a:endParaRPr lang="en-US" sz="1600" b="0" dirty="0" smtClean="0">
                        <a:solidFill>
                          <a:schemeClr val="tx1"/>
                        </a:solidFill>
                      </a:endParaRPr>
                    </a:p>
                  </a:txBody>
                  <a:tcPr>
                    <a:solidFill>
                      <a:schemeClr val="bg1">
                        <a:lumMod val="75000"/>
                      </a:schemeClr>
                    </a:solidFill>
                  </a:tcPr>
                </a:tc>
                <a:extLst>
                  <a:ext uri="{0D108BD9-81ED-4DB2-BD59-A6C34878D82A}">
                    <a16:rowId xmlns:a16="http://schemas.microsoft.com/office/drawing/2014/main" val="10003"/>
                  </a:ext>
                </a:extLst>
              </a:tr>
              <a:tr h="228600">
                <a:tc>
                  <a:txBody>
                    <a:bodyPr/>
                    <a:lstStyle/>
                    <a:p>
                      <a:r>
                        <a:rPr lang="en-US" sz="1200" dirty="0" smtClean="0"/>
                        <a:t>SILICA FUME LBS.</a:t>
                      </a:r>
                      <a:endParaRPr lang="en-US" sz="1200" dirty="0"/>
                    </a:p>
                  </a:txBody>
                  <a:tcPr/>
                </a:tc>
                <a:tc>
                  <a:txBody>
                    <a:bodyPr/>
                    <a:lstStyle/>
                    <a:p>
                      <a:endParaRPr lang="en-US" sz="14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-1%</a:t>
                      </a:r>
                      <a:endParaRPr lang="en-US" sz="1600" b="0" dirty="0" smtClean="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smtClean="0">
                        <a:solidFill>
                          <a:srgbClr val="C000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XXXXX</a:t>
                      </a:r>
                      <a:endParaRPr lang="en-US" sz="1600" b="0" dirty="0" smtClean="0">
                        <a:solidFill>
                          <a:schemeClr val="tx1"/>
                        </a:solidFill>
                      </a:endParaRPr>
                    </a:p>
                  </a:txBody>
                  <a:tcPr>
                    <a:solidFill>
                      <a:schemeClr val="bg1">
                        <a:lumMod val="75000"/>
                      </a:schemeClr>
                    </a:solidFill>
                  </a:tcPr>
                </a:tc>
                <a:extLst>
                  <a:ext uri="{0D108BD9-81ED-4DB2-BD59-A6C34878D82A}">
                    <a16:rowId xmlns:a16="http://schemas.microsoft.com/office/drawing/2014/main" val="10004"/>
                  </a:ext>
                </a:extLst>
              </a:tr>
              <a:tr h="304800">
                <a:tc>
                  <a:txBody>
                    <a:bodyPr/>
                    <a:lstStyle/>
                    <a:p>
                      <a:r>
                        <a:rPr lang="en-US" sz="1200" dirty="0" smtClean="0"/>
                        <a:t>TOTAL CEM. MATL.</a:t>
                      </a:r>
                      <a:endParaRPr lang="en-US" sz="1200" dirty="0"/>
                    </a:p>
                  </a:txBody>
                  <a:tcPr/>
                </a:tc>
                <a:tc>
                  <a:txBody>
                    <a:bodyPr/>
                    <a:lstStyle/>
                    <a:p>
                      <a:r>
                        <a:rPr lang="en-US" sz="1400" dirty="0" smtClean="0"/>
                        <a:t>3615</a:t>
                      </a:r>
                      <a:endParaRPr lang="en-US" sz="14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-1%</a:t>
                      </a:r>
                      <a:endParaRPr lang="en-US" sz="1600" b="0" dirty="0" smtClean="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smtClean="0">
                        <a:solidFill>
                          <a:srgbClr val="C000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XXXXX</a:t>
                      </a:r>
                      <a:endParaRPr lang="en-US" sz="1600" b="0" dirty="0" smtClean="0">
                        <a:solidFill>
                          <a:schemeClr val="tx1"/>
                        </a:solidFill>
                      </a:endParaRPr>
                    </a:p>
                  </a:txBody>
                  <a:tcPr>
                    <a:solidFill>
                      <a:schemeClr val="bg1">
                        <a:lumMod val="75000"/>
                      </a:schemeClr>
                    </a:solidFill>
                  </a:tcPr>
                </a:tc>
                <a:extLst>
                  <a:ext uri="{0D108BD9-81ED-4DB2-BD59-A6C34878D82A}">
                    <a16:rowId xmlns:a16="http://schemas.microsoft.com/office/drawing/2014/main" val="10005"/>
                  </a:ext>
                </a:extLst>
              </a:tr>
              <a:tr h="228600">
                <a:tc>
                  <a:txBody>
                    <a:bodyPr/>
                    <a:lstStyle/>
                    <a:p>
                      <a:r>
                        <a:rPr lang="en-US" sz="1200" dirty="0" smtClean="0"/>
                        <a:t>AGGREGATE (1) LBS.</a:t>
                      </a:r>
                      <a:endParaRPr lang="en-US" sz="1200" dirty="0"/>
                    </a:p>
                  </a:txBody>
                  <a:tcPr/>
                </a:tc>
                <a:tc>
                  <a:txBody>
                    <a:bodyPr/>
                    <a:lstStyle/>
                    <a:p>
                      <a:r>
                        <a:rPr lang="en-US" sz="1400" dirty="0" smtClean="0"/>
                        <a:t>9175</a:t>
                      </a:r>
                      <a:endParaRPr lang="en-US" sz="1400" b="0" dirty="0">
                        <a:solidFill>
                          <a:schemeClr val="tx1"/>
                        </a:solidFill>
                      </a:endParaRPr>
                    </a:p>
                  </a:txBody>
                  <a:tcPr/>
                </a:tc>
                <a:tc>
                  <a:txBody>
                    <a:bodyPr/>
                    <a:lstStyle/>
                    <a:p>
                      <a:r>
                        <a:rPr lang="en-US" sz="1600" dirty="0" smtClean="0"/>
                        <a:t>±2%</a:t>
                      </a:r>
                      <a:endParaRPr lang="en-US" sz="1600" b="0" dirty="0">
                        <a:solidFill>
                          <a:schemeClr val="tx1"/>
                        </a:solidFill>
                      </a:endParaRPr>
                    </a:p>
                  </a:txBody>
                  <a:tcPr/>
                </a:tc>
                <a:tc>
                  <a:txBody>
                    <a:bodyPr/>
                    <a:lstStyle/>
                    <a:p>
                      <a:endParaRPr lang="en-US" sz="1600" b="1" dirty="0">
                        <a:solidFill>
                          <a:srgbClr val="C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smtClean="0">
                        <a:solidFill>
                          <a:srgbClr val="C00000"/>
                        </a:solidFill>
                      </a:endParaRPr>
                    </a:p>
                  </a:txBody>
                  <a:tcPr/>
                </a:tc>
                <a:extLst>
                  <a:ext uri="{0D108BD9-81ED-4DB2-BD59-A6C34878D82A}">
                    <a16:rowId xmlns:a16="http://schemas.microsoft.com/office/drawing/2014/main" val="10006"/>
                  </a:ext>
                </a:extLst>
              </a:tr>
              <a:tr h="304800">
                <a:tc>
                  <a:txBody>
                    <a:bodyPr/>
                    <a:lstStyle/>
                    <a:p>
                      <a:r>
                        <a:rPr lang="en-US" sz="1200" dirty="0" smtClean="0"/>
                        <a:t>AGGREGATE</a:t>
                      </a:r>
                      <a:r>
                        <a:rPr lang="en-US" sz="1200" baseline="0" dirty="0" smtClean="0"/>
                        <a:t> (2) LBS.</a:t>
                      </a:r>
                      <a:endParaRPr lang="en-US" sz="1200" dirty="0"/>
                    </a:p>
                  </a:txBody>
                  <a:tcPr/>
                </a:tc>
                <a:tc>
                  <a:txBody>
                    <a:bodyPr/>
                    <a:lstStyle/>
                    <a:p>
                      <a:r>
                        <a:rPr lang="en-US" sz="1400" dirty="0" smtClean="0"/>
                        <a:t>4980</a:t>
                      </a:r>
                      <a:endParaRPr lang="en-US" sz="14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±2%</a:t>
                      </a:r>
                      <a:endParaRPr lang="en-US" sz="1600" b="0" dirty="0" smtClean="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smtClean="0">
                        <a:solidFill>
                          <a:srgbClr val="C00000"/>
                        </a:solidFill>
                      </a:endParaRPr>
                    </a:p>
                  </a:txBody>
                  <a:tcPr/>
                </a:tc>
                <a:tc>
                  <a:txBody>
                    <a:bodyPr/>
                    <a:lstStyle/>
                    <a:p>
                      <a:endParaRPr lang="en-US" sz="1800" b="1" dirty="0">
                        <a:solidFill>
                          <a:srgbClr val="C00000"/>
                        </a:solidFill>
                      </a:endParaRPr>
                    </a:p>
                  </a:txBody>
                  <a:tcPr/>
                </a:tc>
                <a:extLst>
                  <a:ext uri="{0D108BD9-81ED-4DB2-BD59-A6C34878D82A}">
                    <a16:rowId xmlns:a16="http://schemas.microsoft.com/office/drawing/2014/main" val="10007"/>
                  </a:ext>
                </a:extLst>
              </a:tr>
              <a:tr h="304800">
                <a:tc>
                  <a:txBody>
                    <a:bodyPr/>
                    <a:lstStyle/>
                    <a:p>
                      <a:r>
                        <a:rPr lang="en-US" sz="1200" dirty="0" smtClean="0"/>
                        <a:t>AGGREGATE (3) LBS.</a:t>
                      </a:r>
                      <a:endParaRPr lang="en-US" sz="1200" dirty="0"/>
                    </a:p>
                  </a:txBody>
                  <a:tcPr/>
                </a:tc>
                <a:tc>
                  <a:txBody>
                    <a:bodyPr/>
                    <a:lstStyle/>
                    <a:p>
                      <a:endParaRPr lang="en-US" sz="14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±2%</a:t>
                      </a:r>
                      <a:endParaRPr lang="en-US" sz="1600" b="0" dirty="0" smtClean="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smtClean="0">
                        <a:solidFill>
                          <a:srgbClr val="C00000"/>
                        </a:solidFill>
                      </a:endParaRPr>
                    </a:p>
                  </a:txBody>
                  <a:tcPr/>
                </a:tc>
                <a:tc>
                  <a:txBody>
                    <a:bodyPr/>
                    <a:lstStyle/>
                    <a:p>
                      <a:endParaRPr lang="en-US" dirty="0"/>
                    </a:p>
                  </a:txBody>
                  <a:tcPr/>
                </a:tc>
                <a:extLst>
                  <a:ext uri="{0D108BD9-81ED-4DB2-BD59-A6C34878D82A}">
                    <a16:rowId xmlns:a16="http://schemas.microsoft.com/office/drawing/2014/main" val="10008"/>
                  </a:ext>
                </a:extLst>
              </a:tr>
              <a:tr h="304800">
                <a:tc>
                  <a:txBody>
                    <a:bodyPr/>
                    <a:lstStyle/>
                    <a:p>
                      <a:r>
                        <a:rPr lang="en-US" sz="1200" dirty="0" smtClean="0"/>
                        <a:t>TOTAL</a:t>
                      </a:r>
                      <a:r>
                        <a:rPr lang="en-US" sz="1200" baseline="0" dirty="0" smtClean="0"/>
                        <a:t> (1) + (2) + (3)</a:t>
                      </a:r>
                      <a:endParaRPr lang="en-US" sz="1200" dirty="0"/>
                    </a:p>
                  </a:txBody>
                  <a:tcPr/>
                </a:tc>
                <a:tc>
                  <a:txBody>
                    <a:bodyPr/>
                    <a:lstStyle/>
                    <a:p>
                      <a:r>
                        <a:rPr lang="en-US" sz="1400" dirty="0" smtClean="0"/>
                        <a:t>14155</a:t>
                      </a:r>
                      <a:endParaRPr lang="en-US" sz="1400" b="0" dirty="0">
                        <a:solidFill>
                          <a:schemeClr val="tx1"/>
                        </a:solidFill>
                      </a:endParaRPr>
                    </a:p>
                  </a:txBody>
                  <a:tcPr/>
                </a:tc>
                <a:tc>
                  <a:txBody>
                    <a:bodyPr/>
                    <a:lstStyle/>
                    <a:p>
                      <a:r>
                        <a:rPr lang="en-US" sz="1600" b="0" dirty="0" smtClean="0">
                          <a:solidFill>
                            <a:schemeClr val="tx1"/>
                          </a:solidFill>
                        </a:rPr>
                        <a:t>---</a:t>
                      </a:r>
                      <a:endParaRPr lang="en-US" sz="1600" b="0" dirty="0">
                        <a:solidFill>
                          <a:schemeClr val="tx1"/>
                        </a:solidFill>
                      </a:endParaRPr>
                    </a:p>
                  </a:txBody>
                  <a:tcPr/>
                </a:tc>
                <a:tc>
                  <a:txBody>
                    <a:bodyPr/>
                    <a:lstStyle/>
                    <a:p>
                      <a:endParaRPr lang="en-US" sz="1600" b="1" dirty="0">
                        <a:solidFill>
                          <a:srgbClr val="C00000"/>
                        </a:solidFill>
                      </a:endParaRPr>
                    </a:p>
                  </a:txBody>
                  <a:tcPr/>
                </a:tc>
                <a:tc>
                  <a:txBody>
                    <a:bodyPr/>
                    <a:lstStyle/>
                    <a:p>
                      <a:endParaRPr lang="en-US" dirty="0"/>
                    </a:p>
                  </a:txBody>
                  <a:tcPr/>
                </a:tc>
                <a:extLst>
                  <a:ext uri="{0D108BD9-81ED-4DB2-BD59-A6C34878D82A}">
                    <a16:rowId xmlns:a16="http://schemas.microsoft.com/office/drawing/2014/main" val="10009"/>
                  </a:ext>
                </a:extLst>
              </a:tr>
              <a:tr h="365760">
                <a:tc>
                  <a:txBody>
                    <a:bodyPr/>
                    <a:lstStyle/>
                    <a:p>
                      <a:r>
                        <a:rPr lang="en-US" sz="1200" dirty="0" smtClean="0"/>
                        <a:t>COR.</a:t>
                      </a:r>
                      <a:r>
                        <a:rPr lang="en-US" sz="1200" baseline="0" dirty="0" smtClean="0"/>
                        <a:t> INHIBITOR GAL</a:t>
                      </a:r>
                      <a:endParaRPr lang="en-US" sz="1200" dirty="0"/>
                    </a:p>
                  </a:txBody>
                  <a:tcPr/>
                </a:tc>
                <a:tc>
                  <a:txBody>
                    <a:bodyPr/>
                    <a:lstStyle/>
                    <a:p>
                      <a:endParaRPr lang="en-US" dirty="0"/>
                    </a:p>
                  </a:txBody>
                  <a:tcPr/>
                </a:tc>
                <a:tc>
                  <a:txBody>
                    <a:bodyPr/>
                    <a:lstStyle/>
                    <a:p>
                      <a:r>
                        <a:rPr lang="en-US" sz="1600" b="0" dirty="0" smtClean="0">
                          <a:solidFill>
                            <a:schemeClr val="tx1"/>
                          </a:solidFill>
                        </a:rPr>
                        <a:t>---</a:t>
                      </a:r>
                      <a:endParaRPr lang="en-US" sz="1600" b="0" dirty="0">
                        <a:solidFill>
                          <a:schemeClr val="tx1"/>
                        </a:solidFill>
                      </a:endParaRPr>
                    </a:p>
                  </a:txBody>
                  <a:tcPr/>
                </a:tc>
                <a:tc>
                  <a:txBody>
                    <a:bodyPr/>
                    <a:lstStyle/>
                    <a:p>
                      <a:endParaRPr lang="en-US" sz="1600" b="1" dirty="0">
                        <a:solidFill>
                          <a:srgbClr val="C00000"/>
                        </a:solidFill>
                      </a:endParaRPr>
                    </a:p>
                  </a:txBody>
                  <a:tcPr/>
                </a:tc>
                <a:tc>
                  <a:txBody>
                    <a:bodyPr/>
                    <a:lstStyle/>
                    <a:p>
                      <a:endParaRPr lang="en-US" dirty="0"/>
                    </a:p>
                  </a:txBody>
                  <a:tcPr/>
                </a:tc>
                <a:extLst>
                  <a:ext uri="{0D108BD9-81ED-4DB2-BD59-A6C34878D82A}">
                    <a16:rowId xmlns:a16="http://schemas.microsoft.com/office/drawing/2014/main" val="10010"/>
                  </a:ext>
                </a:extLst>
              </a:tr>
              <a:tr h="228600">
                <a:tc>
                  <a:txBody>
                    <a:bodyPr/>
                    <a:lstStyle/>
                    <a:p>
                      <a:r>
                        <a:rPr lang="en-US" sz="1200" dirty="0" smtClean="0"/>
                        <a:t>METER WATER GAL</a:t>
                      </a:r>
                    </a:p>
                  </a:txBody>
                  <a:tcPr/>
                </a:tc>
                <a:tc>
                  <a:txBody>
                    <a:bodyPr/>
                    <a:lstStyle/>
                    <a:p>
                      <a:r>
                        <a:rPr lang="en-US" sz="1400" dirty="0" smtClean="0"/>
                        <a:t>171</a:t>
                      </a:r>
                      <a:endParaRPr lang="en-US" sz="1400" b="0" dirty="0">
                        <a:solidFill>
                          <a:schemeClr val="tx1"/>
                        </a:solidFill>
                      </a:endParaRPr>
                    </a:p>
                  </a:txBody>
                  <a:tcPr/>
                </a:tc>
                <a:tc>
                  <a:txBody>
                    <a:bodyPr/>
                    <a:lstStyle/>
                    <a:p>
                      <a:endParaRPr lang="en-US" sz="1600" b="1" dirty="0">
                        <a:solidFill>
                          <a:srgbClr val="C00000"/>
                        </a:solidFill>
                      </a:endParaRPr>
                    </a:p>
                  </a:txBody>
                  <a:tcPr/>
                </a:tc>
                <a:tc gridSpan="2">
                  <a:txBody>
                    <a:bodyPr/>
                    <a:lstStyle/>
                    <a:p>
                      <a:pPr algn="ctr"/>
                      <a:r>
                        <a:rPr lang="en-US" sz="1600" dirty="0" smtClean="0"/>
                        <a:t>* Rate</a:t>
                      </a:r>
                      <a:endParaRPr lang="en-US" sz="1600" b="0" dirty="0">
                        <a:solidFill>
                          <a:schemeClr val="tx1"/>
                        </a:solidFill>
                      </a:endParaRPr>
                    </a:p>
                  </a:txBody>
                  <a:tcPr/>
                </a:tc>
                <a:tc hMerge="1">
                  <a:txBody>
                    <a:bodyPr/>
                    <a:lstStyle/>
                    <a:p>
                      <a:endParaRPr lang="en-US"/>
                    </a:p>
                  </a:txBody>
                  <a:tcPr/>
                </a:tc>
                <a:extLst>
                  <a:ext uri="{0D108BD9-81ED-4DB2-BD59-A6C34878D82A}">
                    <a16:rowId xmlns:a16="http://schemas.microsoft.com/office/drawing/2014/main" val="10011"/>
                  </a:ext>
                </a:extLst>
              </a:tr>
              <a:tr h="228600">
                <a:tc>
                  <a:txBody>
                    <a:bodyPr/>
                    <a:lstStyle/>
                    <a:p>
                      <a:r>
                        <a:rPr lang="en-US" sz="1200" dirty="0" smtClean="0"/>
                        <a:t>METER</a:t>
                      </a:r>
                      <a:r>
                        <a:rPr lang="en-US" sz="1200" baseline="0" dirty="0" smtClean="0"/>
                        <a:t> WATER LBS.</a:t>
                      </a:r>
                      <a:endParaRPr lang="en-US" sz="1200" dirty="0" smtClean="0"/>
                    </a:p>
                  </a:txBody>
                  <a:tcPr/>
                </a:tc>
                <a:tc>
                  <a:txBody>
                    <a:bodyPr/>
                    <a:lstStyle/>
                    <a:p>
                      <a:r>
                        <a:rPr lang="en-US" sz="1400" dirty="0" smtClean="0"/>
                        <a:t>1425</a:t>
                      </a:r>
                      <a:endParaRPr lang="en-US" sz="1400" b="0" dirty="0">
                        <a:solidFill>
                          <a:schemeClr val="tx1"/>
                        </a:solidFill>
                      </a:endParaRPr>
                    </a:p>
                  </a:txBody>
                  <a:tcPr/>
                </a:tc>
                <a:tc>
                  <a:txBody>
                    <a:bodyPr/>
                    <a:lstStyle/>
                    <a:p>
                      <a:endParaRPr lang="en-US" sz="1600" b="1" dirty="0">
                        <a:solidFill>
                          <a:srgbClr val="C00000"/>
                        </a:solidFill>
                      </a:endParaRPr>
                    </a:p>
                  </a:txBody>
                  <a:tcPr/>
                </a:tc>
                <a:tc>
                  <a:txBody>
                    <a:bodyPr/>
                    <a:lstStyle/>
                    <a:p>
                      <a:r>
                        <a:rPr lang="en-US" sz="1200" dirty="0" smtClean="0"/>
                        <a:t>oz/Bag</a:t>
                      </a:r>
                      <a:endParaRPr lang="en-US" sz="1200" b="0" dirty="0">
                        <a:solidFill>
                          <a:schemeClr val="tx1"/>
                        </a:solidFill>
                      </a:endParaRPr>
                    </a:p>
                  </a:txBody>
                  <a:tcPr/>
                </a:tc>
                <a:tc>
                  <a:txBody>
                    <a:bodyPr/>
                    <a:lstStyle/>
                    <a:p>
                      <a:r>
                        <a:rPr lang="en-US" sz="1200" dirty="0" smtClean="0"/>
                        <a:t>oz/100 Lbs</a:t>
                      </a:r>
                      <a:endParaRPr lang="en-US" sz="1200" b="0" dirty="0">
                        <a:solidFill>
                          <a:schemeClr val="tx1"/>
                        </a:solidFill>
                      </a:endParaRPr>
                    </a:p>
                  </a:txBody>
                  <a:tcPr/>
                </a:tc>
                <a:extLst>
                  <a:ext uri="{0D108BD9-81ED-4DB2-BD59-A6C34878D82A}">
                    <a16:rowId xmlns:a16="http://schemas.microsoft.com/office/drawing/2014/main" val="10012"/>
                  </a:ext>
                </a:extLst>
              </a:tr>
            </a:tbl>
          </a:graphicData>
        </a:graphic>
      </p:graphicFrame>
      <p:sp>
        <p:nvSpPr>
          <p:cNvPr id="3" name="TextBox 2"/>
          <p:cNvSpPr txBox="1"/>
          <p:nvPr/>
        </p:nvSpPr>
        <p:spPr>
          <a:xfrm>
            <a:off x="136732" y="1143000"/>
            <a:ext cx="2835067" cy="2862322"/>
          </a:xfrm>
          <a:prstGeom prst="rect">
            <a:avLst/>
          </a:prstGeom>
          <a:noFill/>
        </p:spPr>
        <p:txBody>
          <a:bodyPr wrap="square" rtlCol="0">
            <a:spAutoFit/>
          </a:bodyPr>
          <a:lstStyle/>
          <a:p>
            <a:r>
              <a:rPr lang="en-US" dirty="0" smtClean="0">
                <a:solidFill>
                  <a:srgbClr val="C00000"/>
                </a:solidFill>
              </a:rPr>
              <a:t>3065 – (.01 x 3065) = </a:t>
            </a:r>
            <a:r>
              <a:rPr lang="en-US" b="1" dirty="0" smtClean="0">
                <a:solidFill>
                  <a:srgbClr val="C00000"/>
                </a:solidFill>
              </a:rPr>
              <a:t>3034</a:t>
            </a:r>
          </a:p>
          <a:p>
            <a:endParaRPr lang="en-US" dirty="0" smtClean="0">
              <a:solidFill>
                <a:srgbClr val="C00000"/>
              </a:solidFill>
            </a:endParaRPr>
          </a:p>
          <a:p>
            <a:r>
              <a:rPr lang="en-US" dirty="0" smtClean="0">
                <a:solidFill>
                  <a:srgbClr val="C00000"/>
                </a:solidFill>
              </a:rPr>
              <a:t>550 x .99 = </a:t>
            </a:r>
            <a:r>
              <a:rPr lang="en-US" b="1" dirty="0" smtClean="0">
                <a:solidFill>
                  <a:srgbClr val="C00000"/>
                </a:solidFill>
              </a:rPr>
              <a:t>545</a:t>
            </a:r>
          </a:p>
          <a:p>
            <a:r>
              <a:rPr lang="en-US" dirty="0" smtClean="0">
                <a:solidFill>
                  <a:srgbClr val="C00000"/>
                </a:solidFill>
              </a:rPr>
              <a:t>3615 x .99 = </a:t>
            </a:r>
            <a:r>
              <a:rPr lang="en-US" b="1" dirty="0" smtClean="0">
                <a:solidFill>
                  <a:srgbClr val="C00000"/>
                </a:solidFill>
              </a:rPr>
              <a:t>3579</a:t>
            </a:r>
          </a:p>
          <a:p>
            <a:endParaRPr lang="en-US" dirty="0" smtClean="0">
              <a:solidFill>
                <a:srgbClr val="C00000"/>
              </a:solidFill>
            </a:endParaRPr>
          </a:p>
          <a:p>
            <a:r>
              <a:rPr lang="en-US" dirty="0" smtClean="0">
                <a:solidFill>
                  <a:srgbClr val="C00000"/>
                </a:solidFill>
              </a:rPr>
              <a:t>9175 – (.02 x 9175) = </a:t>
            </a:r>
            <a:r>
              <a:rPr lang="en-US" b="1" dirty="0" smtClean="0">
                <a:solidFill>
                  <a:srgbClr val="C00000"/>
                </a:solidFill>
              </a:rPr>
              <a:t>8992</a:t>
            </a:r>
          </a:p>
          <a:p>
            <a:r>
              <a:rPr lang="en-US" dirty="0" smtClean="0">
                <a:solidFill>
                  <a:srgbClr val="C00000"/>
                </a:solidFill>
              </a:rPr>
              <a:t>9175 + (.02 x 9175) = </a:t>
            </a:r>
            <a:r>
              <a:rPr lang="en-US" b="1" dirty="0" smtClean="0">
                <a:solidFill>
                  <a:srgbClr val="C00000"/>
                </a:solidFill>
              </a:rPr>
              <a:t>9359</a:t>
            </a:r>
          </a:p>
          <a:p>
            <a:endParaRPr lang="en-US" b="1" dirty="0">
              <a:solidFill>
                <a:srgbClr val="C00000"/>
              </a:solidFill>
            </a:endParaRPr>
          </a:p>
          <a:p>
            <a:r>
              <a:rPr lang="en-US" dirty="0" smtClean="0">
                <a:solidFill>
                  <a:srgbClr val="C00000"/>
                </a:solidFill>
              </a:rPr>
              <a:t>4980 x 0.98 = </a:t>
            </a:r>
            <a:r>
              <a:rPr lang="en-US" b="1" dirty="0" smtClean="0">
                <a:solidFill>
                  <a:srgbClr val="C00000"/>
                </a:solidFill>
              </a:rPr>
              <a:t>4880</a:t>
            </a:r>
            <a:r>
              <a:rPr lang="en-US" dirty="0" smtClean="0">
                <a:solidFill>
                  <a:srgbClr val="C00000"/>
                </a:solidFill>
              </a:rPr>
              <a:t/>
            </a:r>
            <a:br>
              <a:rPr lang="en-US" dirty="0" smtClean="0">
                <a:solidFill>
                  <a:srgbClr val="C00000"/>
                </a:solidFill>
              </a:rPr>
            </a:br>
            <a:r>
              <a:rPr lang="en-US" dirty="0" smtClean="0">
                <a:solidFill>
                  <a:srgbClr val="C00000"/>
                </a:solidFill>
              </a:rPr>
              <a:t>4980 x 1.02 = </a:t>
            </a:r>
            <a:r>
              <a:rPr lang="en-US" b="1" dirty="0" smtClean="0">
                <a:solidFill>
                  <a:srgbClr val="C00000"/>
                </a:solidFill>
              </a:rPr>
              <a:t>5080</a:t>
            </a:r>
            <a:endParaRPr lang="en-US" b="1" dirty="0">
              <a:solidFill>
                <a:srgbClr val="C00000"/>
              </a:solidFill>
            </a:endParaRPr>
          </a:p>
        </p:txBody>
      </p:sp>
      <p:sp>
        <p:nvSpPr>
          <p:cNvPr id="6" name="TextBox 5"/>
          <p:cNvSpPr txBox="1"/>
          <p:nvPr/>
        </p:nvSpPr>
        <p:spPr>
          <a:xfrm>
            <a:off x="136730" y="4114800"/>
            <a:ext cx="2682669" cy="1708160"/>
          </a:xfrm>
          <a:prstGeom prst="rect">
            <a:avLst/>
          </a:prstGeom>
          <a:noFill/>
          <a:ln>
            <a:noFill/>
          </a:ln>
        </p:spPr>
        <p:txBody>
          <a:bodyPr wrap="square" rtlCol="0">
            <a:spAutoFit/>
          </a:bodyPr>
          <a:lstStyle/>
          <a:p>
            <a:r>
              <a:rPr lang="en-US" sz="1500" dirty="0" smtClean="0">
                <a:solidFill>
                  <a:srgbClr val="C00000"/>
                </a:solidFill>
              </a:rPr>
              <a:t>There are multiple methods to calculate the low and high values used to bracket the acceptable tolerance. You may use any method you are comfortable with.  Two different methods are show above.</a:t>
            </a:r>
            <a:endParaRPr lang="en-US" sz="1500" dirty="0">
              <a:solidFill>
                <a:srgbClr val="C00000"/>
              </a:solidFill>
            </a:endParaRPr>
          </a:p>
        </p:txBody>
      </p:sp>
      <p:sp>
        <p:nvSpPr>
          <p:cNvPr id="7" name="TextBox 6"/>
          <p:cNvSpPr txBox="1"/>
          <p:nvPr/>
        </p:nvSpPr>
        <p:spPr>
          <a:xfrm>
            <a:off x="6995541" y="1828800"/>
            <a:ext cx="725584" cy="381000"/>
          </a:xfrm>
          <a:prstGeom prst="rect">
            <a:avLst/>
          </a:prstGeom>
          <a:noFill/>
        </p:spPr>
        <p:txBody>
          <a:bodyPr wrap="square" rtlCol="0">
            <a:spAutoFit/>
          </a:bodyPr>
          <a:lstStyle/>
          <a:p>
            <a:r>
              <a:rPr lang="en-US" b="1" dirty="0" smtClean="0">
                <a:solidFill>
                  <a:srgbClr val="C00000"/>
                </a:solidFill>
              </a:rPr>
              <a:t>3034</a:t>
            </a:r>
            <a:endParaRPr lang="en-US" b="1" dirty="0">
              <a:solidFill>
                <a:srgbClr val="C00000"/>
              </a:solidFill>
            </a:endParaRPr>
          </a:p>
        </p:txBody>
      </p:sp>
      <p:sp>
        <p:nvSpPr>
          <p:cNvPr id="11" name="TextBox 10"/>
          <p:cNvSpPr txBox="1"/>
          <p:nvPr/>
        </p:nvSpPr>
        <p:spPr>
          <a:xfrm>
            <a:off x="6995541" y="2166715"/>
            <a:ext cx="725584" cy="381000"/>
          </a:xfrm>
          <a:prstGeom prst="rect">
            <a:avLst/>
          </a:prstGeom>
          <a:noFill/>
        </p:spPr>
        <p:txBody>
          <a:bodyPr wrap="square" rtlCol="0">
            <a:spAutoFit/>
          </a:bodyPr>
          <a:lstStyle/>
          <a:p>
            <a:r>
              <a:rPr lang="en-US" b="1" dirty="0" smtClean="0">
                <a:solidFill>
                  <a:srgbClr val="C00000"/>
                </a:solidFill>
              </a:rPr>
              <a:t>545</a:t>
            </a:r>
            <a:endParaRPr lang="en-US" b="1" dirty="0">
              <a:solidFill>
                <a:srgbClr val="C00000"/>
              </a:solidFill>
            </a:endParaRPr>
          </a:p>
        </p:txBody>
      </p:sp>
      <p:sp>
        <p:nvSpPr>
          <p:cNvPr id="12" name="TextBox 11"/>
          <p:cNvSpPr txBox="1"/>
          <p:nvPr/>
        </p:nvSpPr>
        <p:spPr>
          <a:xfrm>
            <a:off x="7009784" y="2514600"/>
            <a:ext cx="725584" cy="381000"/>
          </a:xfrm>
          <a:prstGeom prst="rect">
            <a:avLst/>
          </a:prstGeom>
          <a:noFill/>
        </p:spPr>
        <p:txBody>
          <a:bodyPr wrap="square" rtlCol="0">
            <a:spAutoFit/>
          </a:bodyPr>
          <a:lstStyle/>
          <a:p>
            <a:r>
              <a:rPr lang="en-US" b="1" dirty="0" smtClean="0">
                <a:solidFill>
                  <a:srgbClr val="C00000"/>
                </a:solidFill>
              </a:rPr>
              <a:t>3579</a:t>
            </a:r>
            <a:endParaRPr lang="en-US" b="1" dirty="0">
              <a:solidFill>
                <a:srgbClr val="C00000"/>
              </a:solidFill>
            </a:endParaRPr>
          </a:p>
        </p:txBody>
      </p:sp>
      <p:sp>
        <p:nvSpPr>
          <p:cNvPr id="13" name="TextBox 12"/>
          <p:cNvSpPr txBox="1"/>
          <p:nvPr/>
        </p:nvSpPr>
        <p:spPr>
          <a:xfrm>
            <a:off x="7011208" y="2819400"/>
            <a:ext cx="725584" cy="381000"/>
          </a:xfrm>
          <a:prstGeom prst="rect">
            <a:avLst/>
          </a:prstGeom>
          <a:noFill/>
        </p:spPr>
        <p:txBody>
          <a:bodyPr wrap="square" rtlCol="0">
            <a:spAutoFit/>
          </a:bodyPr>
          <a:lstStyle/>
          <a:p>
            <a:r>
              <a:rPr lang="en-US" b="1" dirty="0" smtClean="0">
                <a:solidFill>
                  <a:srgbClr val="C00000"/>
                </a:solidFill>
              </a:rPr>
              <a:t>8992</a:t>
            </a:r>
            <a:endParaRPr lang="en-US" b="1" dirty="0">
              <a:solidFill>
                <a:srgbClr val="C00000"/>
              </a:solidFill>
            </a:endParaRPr>
          </a:p>
        </p:txBody>
      </p:sp>
      <p:sp>
        <p:nvSpPr>
          <p:cNvPr id="14" name="TextBox 13"/>
          <p:cNvSpPr txBox="1"/>
          <p:nvPr/>
        </p:nvSpPr>
        <p:spPr>
          <a:xfrm>
            <a:off x="7919014" y="3195415"/>
            <a:ext cx="725584" cy="381000"/>
          </a:xfrm>
          <a:prstGeom prst="rect">
            <a:avLst/>
          </a:prstGeom>
          <a:noFill/>
        </p:spPr>
        <p:txBody>
          <a:bodyPr wrap="square" rtlCol="0">
            <a:spAutoFit/>
          </a:bodyPr>
          <a:lstStyle/>
          <a:p>
            <a:r>
              <a:rPr lang="en-US" b="1" dirty="0" smtClean="0">
                <a:solidFill>
                  <a:srgbClr val="C00000"/>
                </a:solidFill>
              </a:rPr>
              <a:t>9359</a:t>
            </a:r>
            <a:endParaRPr lang="en-US" b="1" dirty="0">
              <a:solidFill>
                <a:srgbClr val="C00000"/>
              </a:solidFill>
            </a:endParaRPr>
          </a:p>
        </p:txBody>
      </p:sp>
      <p:sp>
        <p:nvSpPr>
          <p:cNvPr id="15" name="TextBox 14"/>
          <p:cNvSpPr txBox="1"/>
          <p:nvPr/>
        </p:nvSpPr>
        <p:spPr>
          <a:xfrm>
            <a:off x="7016905" y="3576415"/>
            <a:ext cx="725584" cy="381000"/>
          </a:xfrm>
          <a:prstGeom prst="rect">
            <a:avLst/>
          </a:prstGeom>
          <a:noFill/>
        </p:spPr>
        <p:txBody>
          <a:bodyPr wrap="square" rtlCol="0">
            <a:spAutoFit/>
          </a:bodyPr>
          <a:lstStyle/>
          <a:p>
            <a:r>
              <a:rPr lang="en-US" b="1" dirty="0" smtClean="0">
                <a:solidFill>
                  <a:srgbClr val="C00000"/>
                </a:solidFill>
              </a:rPr>
              <a:t>4880</a:t>
            </a:r>
            <a:endParaRPr lang="en-US" b="1" dirty="0">
              <a:solidFill>
                <a:srgbClr val="C00000"/>
              </a:solidFill>
            </a:endParaRPr>
          </a:p>
        </p:txBody>
      </p:sp>
      <p:sp>
        <p:nvSpPr>
          <p:cNvPr id="16" name="TextBox 15"/>
          <p:cNvSpPr txBox="1"/>
          <p:nvPr/>
        </p:nvSpPr>
        <p:spPr>
          <a:xfrm>
            <a:off x="7919014" y="3543300"/>
            <a:ext cx="725584" cy="381000"/>
          </a:xfrm>
          <a:prstGeom prst="rect">
            <a:avLst/>
          </a:prstGeom>
          <a:noFill/>
        </p:spPr>
        <p:txBody>
          <a:bodyPr wrap="square" rtlCol="0">
            <a:spAutoFit/>
          </a:bodyPr>
          <a:lstStyle/>
          <a:p>
            <a:r>
              <a:rPr lang="en-US" b="1" dirty="0" smtClean="0">
                <a:solidFill>
                  <a:srgbClr val="C00000"/>
                </a:solidFill>
              </a:rPr>
              <a:t>5080</a:t>
            </a:r>
            <a:endParaRPr lang="en-US" b="1" dirty="0">
              <a:solidFill>
                <a:srgbClr val="C00000"/>
              </a:solidFill>
            </a:endParaRPr>
          </a:p>
        </p:txBody>
      </p:sp>
      <p:sp>
        <p:nvSpPr>
          <p:cNvPr id="17" name="TextBox 16"/>
          <p:cNvSpPr txBox="1"/>
          <p:nvPr/>
        </p:nvSpPr>
        <p:spPr>
          <a:xfrm>
            <a:off x="6987660" y="3195415"/>
            <a:ext cx="725584" cy="381000"/>
          </a:xfrm>
          <a:prstGeom prst="rect">
            <a:avLst/>
          </a:prstGeom>
          <a:noFill/>
        </p:spPr>
        <p:txBody>
          <a:bodyPr wrap="square" rtlCol="0">
            <a:spAutoFit/>
          </a:bodyPr>
          <a:lstStyle/>
          <a:p>
            <a:r>
              <a:rPr lang="en-US" b="1" dirty="0" smtClean="0">
                <a:solidFill>
                  <a:srgbClr val="C00000"/>
                </a:solidFill>
              </a:rPr>
              <a:t>8992</a:t>
            </a:r>
            <a:endParaRPr lang="en-US" b="1" dirty="0">
              <a:solidFill>
                <a:srgbClr val="C00000"/>
              </a:solidFill>
            </a:endParaRPr>
          </a:p>
        </p:txBody>
      </p:sp>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617881640"/>
      </p:ext>
    </p:extLst>
  </p:cSld>
  <p:clrMapOvr>
    <a:masterClrMapping/>
  </p:clrMapOvr>
  <mc:AlternateContent xmlns:mc="http://schemas.openxmlformats.org/markup-compatibility/2006" xmlns:p14="http://schemas.microsoft.com/office/powerpoint/2010/main">
    <mc:Choice Requires="p14">
      <p:transition spd="slow" p14:dur="2000" advTm="89944"/>
    </mc:Choice>
    <mc:Fallback xmlns="">
      <p:transition spd="slow" advTm="89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0"/>
                </p:tgtEl>
              </p:cMediaNode>
            </p:audio>
          </p:childTnLst>
        </p:cTn>
      </p:par>
    </p:tnLst>
    <p:bldLst>
      <p:bldP spid="3" grpId="0"/>
      <p:bldP spid="6" grpId="0"/>
      <p:bldP spid="7" grpId="0"/>
      <p:bldP spid="11" grpId="0"/>
      <p:bldP spid="12" grpId="0"/>
      <p:bldP spid="13"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800000"/>
                </a:solidFill>
              </a:rPr>
              <a:t>FORM 700.04</a:t>
            </a:r>
            <a:endParaRPr lang="en-US" sz="5400" b="1" dirty="0">
              <a:solidFill>
                <a:srgbClr val="800000"/>
              </a:solidFill>
            </a:endParaRPr>
          </a:p>
        </p:txBody>
      </p:sp>
      <p:sp>
        <p:nvSpPr>
          <p:cNvPr id="5" name="Text Box 3"/>
          <p:cNvSpPr txBox="1">
            <a:spLocks noGrp="1" noChangeArrowheads="1"/>
          </p:cNvSpPr>
          <p:nvPr>
            <p:ph idx="1"/>
          </p:nvPr>
        </p:nvSpPr>
        <p:spPr bwMode="auto">
          <a:xfrm>
            <a:off x="381000" y="1375873"/>
            <a:ext cx="8382000" cy="422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80000"/>
              </a:spcBef>
              <a:buFontTx/>
              <a:buNone/>
            </a:pPr>
            <a:r>
              <a:rPr lang="en-US" altLang="en-US" sz="2200" dirty="0" smtClean="0">
                <a:latin typeface="+mn-lt"/>
                <a:cs typeface="Tahoma" pitchFamily="34" charset="0"/>
              </a:rPr>
              <a:t>	This </a:t>
            </a:r>
            <a:r>
              <a:rPr lang="en-US" altLang="en-US" sz="2200" dirty="0">
                <a:latin typeface="+mn-lt"/>
                <a:cs typeface="Tahoma" pitchFamily="34" charset="0"/>
              </a:rPr>
              <a:t>form is the reporting form for </a:t>
            </a:r>
            <a:r>
              <a:rPr lang="en-US" altLang="en-US" sz="2200" b="1" dirty="0">
                <a:solidFill>
                  <a:schemeClr val="tx2"/>
                </a:solidFill>
                <a:latin typeface="+mn-lt"/>
                <a:cs typeface="Tahoma" pitchFamily="34" charset="0"/>
              </a:rPr>
              <a:t>ready mix concrete</a:t>
            </a:r>
            <a:r>
              <a:rPr lang="en-US" altLang="en-US" sz="2200" dirty="0">
                <a:solidFill>
                  <a:schemeClr val="tx2"/>
                </a:solidFill>
                <a:latin typeface="+mn-lt"/>
                <a:cs typeface="Tahoma" pitchFamily="34" charset="0"/>
              </a:rPr>
              <a:t> </a:t>
            </a:r>
            <a:r>
              <a:rPr lang="en-US" altLang="en-US" sz="2200" dirty="0">
                <a:latin typeface="+mn-lt"/>
                <a:cs typeface="Tahoma" pitchFamily="34" charset="0"/>
              </a:rPr>
              <a:t>batches. It </a:t>
            </a:r>
            <a:r>
              <a:rPr lang="en-US" altLang="en-US" sz="2200" dirty="0" smtClean="0">
                <a:latin typeface="+mn-lt"/>
                <a:cs typeface="Tahoma" pitchFamily="34" charset="0"/>
              </a:rPr>
              <a:t>is used </a:t>
            </a:r>
            <a:r>
              <a:rPr lang="en-US" altLang="en-US" sz="2200" dirty="0">
                <a:latin typeface="+mn-lt"/>
                <a:cs typeface="Tahoma" pitchFamily="34" charset="0"/>
              </a:rPr>
              <a:t>for QC/QA purposes </a:t>
            </a:r>
            <a:r>
              <a:rPr lang="en-US" altLang="en-US" sz="2200" dirty="0" smtClean="0">
                <a:latin typeface="+mn-lt"/>
                <a:cs typeface="Tahoma" pitchFamily="34" charset="0"/>
              </a:rPr>
              <a:t>for </a:t>
            </a:r>
            <a:r>
              <a:rPr lang="en-US" altLang="en-US" sz="2200" dirty="0">
                <a:latin typeface="+mn-lt"/>
                <a:cs typeface="Tahoma" pitchFamily="34" charset="0"/>
              </a:rPr>
              <a:t>acceptance </a:t>
            </a:r>
            <a:r>
              <a:rPr lang="en-US" altLang="en-US" sz="2200" dirty="0" smtClean="0">
                <a:latin typeface="+mn-lt"/>
                <a:cs typeface="Tahoma" pitchFamily="34" charset="0"/>
              </a:rPr>
              <a:t>, </a:t>
            </a:r>
            <a:r>
              <a:rPr lang="en-US" altLang="en-US" sz="2200" dirty="0">
                <a:latin typeface="+mn-lt"/>
                <a:cs typeface="Tahoma" pitchFamily="34" charset="0"/>
              </a:rPr>
              <a:t>recording and monitoring:</a:t>
            </a:r>
          </a:p>
          <a:p>
            <a:pPr lvl="1">
              <a:spcBef>
                <a:spcPct val="80000"/>
              </a:spcBef>
              <a:buFontTx/>
              <a:buChar char="•"/>
            </a:pPr>
            <a:r>
              <a:rPr lang="en-US" altLang="en-US" sz="2200" dirty="0" smtClean="0">
                <a:latin typeface="+mn-lt"/>
                <a:cs typeface="Tahoma" pitchFamily="34" charset="0"/>
              </a:rPr>
              <a:t>Concrete </a:t>
            </a:r>
            <a:r>
              <a:rPr lang="en-US" altLang="en-US" sz="2200" dirty="0">
                <a:latin typeface="+mn-lt"/>
                <a:cs typeface="Tahoma" pitchFamily="34" charset="0"/>
              </a:rPr>
              <a:t>origin, load, time on site, and mixing information</a:t>
            </a:r>
          </a:p>
          <a:p>
            <a:pPr lvl="1">
              <a:spcBef>
                <a:spcPct val="80000"/>
              </a:spcBef>
              <a:buFontTx/>
              <a:buChar char="•"/>
            </a:pPr>
            <a:r>
              <a:rPr lang="en-US" altLang="en-US" sz="2200" dirty="0">
                <a:latin typeface="+mn-lt"/>
                <a:cs typeface="Tahoma" pitchFamily="34" charset="0"/>
              </a:rPr>
              <a:t>U</a:t>
            </a:r>
            <a:r>
              <a:rPr lang="en-US" altLang="en-US" sz="2200" dirty="0" smtClean="0">
                <a:latin typeface="+mn-lt"/>
                <a:cs typeface="Tahoma" pitchFamily="34" charset="0"/>
              </a:rPr>
              <a:t>sed </a:t>
            </a:r>
            <a:r>
              <a:rPr lang="en-US" altLang="en-US" sz="2200" dirty="0">
                <a:latin typeface="+mn-lt"/>
                <a:cs typeface="Tahoma" pitchFamily="34" charset="0"/>
              </a:rPr>
              <a:t>to make sure that the delivered concrete is within acceptable limits of SCDOT Specifications </a:t>
            </a:r>
          </a:p>
          <a:p>
            <a:pPr lvl="1">
              <a:spcBef>
                <a:spcPct val="80000"/>
              </a:spcBef>
              <a:buFontTx/>
              <a:buChar char="•"/>
            </a:pPr>
            <a:r>
              <a:rPr lang="en-US" altLang="en-US" sz="2200" dirty="0" smtClean="0">
                <a:latin typeface="+mn-lt"/>
                <a:cs typeface="Tahoma" pitchFamily="34" charset="0"/>
              </a:rPr>
              <a:t>Record </a:t>
            </a:r>
            <a:r>
              <a:rPr lang="en-US" altLang="en-US" sz="2200" dirty="0">
                <a:latin typeface="+mn-lt"/>
                <a:cs typeface="Tahoma" pitchFamily="34" charset="0"/>
              </a:rPr>
              <a:t>of the plastic properties of the concrete (air, slump, re-tempering with water and chemical additions of the concrete on site)</a:t>
            </a:r>
          </a:p>
          <a:p>
            <a:pPr lvl="1">
              <a:spcBef>
                <a:spcPct val="80000"/>
              </a:spcBef>
              <a:buFontTx/>
              <a:buChar char="•"/>
            </a:pPr>
            <a:r>
              <a:rPr lang="en-US" altLang="en-US" sz="2200" dirty="0">
                <a:latin typeface="+mn-lt"/>
                <a:cs typeface="Tahoma" pitchFamily="34" charset="0"/>
              </a:rPr>
              <a:t> </a:t>
            </a:r>
            <a:r>
              <a:rPr lang="en-US" altLang="en-US" sz="2200" dirty="0" smtClean="0">
                <a:latin typeface="+mn-lt"/>
                <a:cs typeface="Tahoma" pitchFamily="34" charset="0"/>
              </a:rPr>
              <a:t>Actual </a:t>
            </a:r>
            <a:r>
              <a:rPr lang="en-US" altLang="en-US" sz="2200" dirty="0">
                <a:latin typeface="+mn-lt"/>
                <a:cs typeface="Tahoma" pitchFamily="34" charset="0"/>
              </a:rPr>
              <a:t>concrete mix versus design proportions</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805780"/>
      </p:ext>
    </p:extLst>
  </p:cSld>
  <p:clrMapOvr>
    <a:masterClrMapping/>
  </p:clrMapOvr>
  <mc:AlternateContent xmlns:mc="http://schemas.openxmlformats.org/markup-compatibility/2006" xmlns:p14="http://schemas.microsoft.com/office/powerpoint/2010/main">
    <mc:Choice Requires="p14">
      <p:transition spd="slow" p14:dur="2000" advTm="25291"/>
    </mc:Choice>
    <mc:Fallback xmlns="">
      <p:transition spd="slow" advTm="25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228600"/>
            <a:ext cx="8537768" cy="3535363"/>
          </a:xfrm>
        </p:spPr>
        <p:txBody>
          <a:bodyPr>
            <a:normAutofit/>
          </a:bodyPr>
          <a:lstStyle/>
          <a:p>
            <a:pPr marL="0" indent="0">
              <a:buNone/>
            </a:pPr>
            <a:r>
              <a:rPr lang="en-US" sz="1600" b="1" dirty="0" smtClean="0">
                <a:solidFill>
                  <a:srgbClr val="990000"/>
                </a:solidFill>
              </a:rPr>
              <a:t>STEP 10-11. </a:t>
            </a:r>
            <a:r>
              <a:rPr lang="en-US" sz="1600" dirty="0" smtClean="0"/>
              <a:t>Obtain the loading/dosage rates for any admixtures to be incorporated into the batch from the problem statement. For this example, the AEA loads at 0.6 oz/bag</a:t>
            </a:r>
            <a:r>
              <a:rPr lang="en-US" sz="1600" dirty="0"/>
              <a:t> </a:t>
            </a:r>
            <a:r>
              <a:rPr lang="en-US" sz="1600" dirty="0" smtClean="0"/>
              <a:t>of </a:t>
            </a:r>
            <a:r>
              <a:rPr lang="en-US" sz="1600" u="sng" dirty="0" smtClean="0"/>
              <a:t>cementitious</a:t>
            </a:r>
            <a:r>
              <a:rPr lang="en-US" sz="1600" dirty="0" smtClean="0"/>
              <a:t> material. Since a bag of cement weighs 94 lbs., the loads rate could be written 0.6 oz/94 lbs. Notice that WRA’s and WRR’s dose per 100 lbs. cementitious material. For this example, the WRA loads at 2.5 oz/ 100 lbs. of cementitious material.</a:t>
            </a:r>
          </a:p>
          <a:p>
            <a:pPr marL="0" indent="0">
              <a:buNone/>
            </a:pPr>
            <a:endParaRPr lang="en-US" sz="1600" dirty="0"/>
          </a:p>
          <a:p>
            <a:pPr marL="0" indent="0">
              <a:buNone/>
            </a:pPr>
            <a:endParaRPr lang="en-US" sz="1600" dirty="0" smtClean="0"/>
          </a:p>
          <a:p>
            <a:pPr marL="0" indent="0">
              <a:buNone/>
            </a:pPr>
            <a:endParaRPr lang="en-US" sz="1600" dirty="0" smtClean="0"/>
          </a:p>
          <a:p>
            <a:pPr marL="0" indent="0">
              <a:buNone/>
            </a:pPr>
            <a:endParaRPr lang="en-US" sz="1600" dirty="0" smtClean="0"/>
          </a:p>
          <a:p>
            <a:pPr marL="0" indent="0">
              <a:buNone/>
            </a:pPr>
            <a:endParaRPr lang="en-US" sz="1600" dirty="0" smtClean="0"/>
          </a:p>
          <a:p>
            <a:pPr marL="0" indent="0">
              <a:buNone/>
            </a:pPr>
            <a:endParaRPr lang="en-US" sz="1600" dirty="0" smtClean="0"/>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744602111"/>
              </p:ext>
            </p:extLst>
          </p:nvPr>
        </p:nvGraphicFramePr>
        <p:xfrm>
          <a:off x="2112947" y="1620143"/>
          <a:ext cx="4918105" cy="4711506"/>
        </p:xfrm>
        <a:graphic>
          <a:graphicData uri="http://schemas.openxmlformats.org/drawingml/2006/table">
            <a:tbl>
              <a:tblPr firstRow="1" bandRow="1">
                <a:tableStyleId>{5940675A-B579-460E-94D1-54222C63F5DA}</a:tableStyleId>
              </a:tblPr>
              <a:tblGrid>
                <a:gridCol w="1565305">
                  <a:extLst>
                    <a:ext uri="{9D8B030D-6E8A-4147-A177-3AD203B41FA5}">
                      <a16:colId xmlns:a16="http://schemas.microsoft.com/office/drawing/2014/main" val="20000"/>
                    </a:ext>
                  </a:extLst>
                </a:gridCol>
                <a:gridCol w="805590">
                  <a:extLst>
                    <a:ext uri="{9D8B030D-6E8A-4147-A177-3AD203B41FA5}">
                      <a16:colId xmlns:a16="http://schemas.microsoft.com/office/drawing/2014/main" val="20001"/>
                    </a:ext>
                  </a:extLst>
                </a:gridCol>
                <a:gridCol w="987873">
                  <a:extLst>
                    <a:ext uri="{9D8B030D-6E8A-4147-A177-3AD203B41FA5}">
                      <a16:colId xmlns:a16="http://schemas.microsoft.com/office/drawing/2014/main" val="20002"/>
                    </a:ext>
                  </a:extLst>
                </a:gridCol>
                <a:gridCol w="725538">
                  <a:extLst>
                    <a:ext uri="{9D8B030D-6E8A-4147-A177-3AD203B41FA5}">
                      <a16:colId xmlns:a16="http://schemas.microsoft.com/office/drawing/2014/main" val="20003"/>
                    </a:ext>
                  </a:extLst>
                </a:gridCol>
                <a:gridCol w="833799">
                  <a:extLst>
                    <a:ext uri="{9D8B030D-6E8A-4147-A177-3AD203B41FA5}">
                      <a16:colId xmlns:a16="http://schemas.microsoft.com/office/drawing/2014/main" val="20004"/>
                    </a:ext>
                  </a:extLst>
                </a:gridCol>
              </a:tblGrid>
              <a:tr h="263683">
                <a:tc rowSpan="2">
                  <a:txBody>
                    <a:bodyPr/>
                    <a:lstStyle/>
                    <a:p>
                      <a:pPr algn="ctr"/>
                      <a:r>
                        <a:rPr lang="en-US" sz="1100" dirty="0" smtClean="0"/>
                        <a:t>MATERIALS</a:t>
                      </a:r>
                      <a:endParaRPr lang="en-US" sz="1100" dirty="0"/>
                    </a:p>
                  </a:txBody>
                  <a:tcPr/>
                </a:tc>
                <a:tc rowSpan="2">
                  <a:txBody>
                    <a:bodyPr/>
                    <a:lstStyle/>
                    <a:p>
                      <a:pPr algn="ctr"/>
                      <a:r>
                        <a:rPr lang="en-US" sz="1100" dirty="0" smtClean="0"/>
                        <a:t>* BATCH </a:t>
                      </a:r>
                    </a:p>
                    <a:p>
                      <a:pPr algn="ctr"/>
                      <a:r>
                        <a:rPr lang="en-US" sz="1100" dirty="0" smtClean="0"/>
                        <a:t>CHART TOTAL</a:t>
                      </a:r>
                      <a:endParaRPr lang="en-US" sz="1100" dirty="0"/>
                    </a:p>
                  </a:txBody>
                  <a:tcPr/>
                </a:tc>
                <a:tc rowSpan="2">
                  <a:txBody>
                    <a:bodyPr/>
                    <a:lstStyle/>
                    <a:p>
                      <a:r>
                        <a:rPr lang="en-US" sz="1100" dirty="0" smtClean="0"/>
                        <a:t>TOLERLANCE</a:t>
                      </a:r>
                      <a:endParaRPr lang="en-US" sz="1100" dirty="0"/>
                    </a:p>
                  </a:txBody>
                  <a:tcPr/>
                </a:tc>
                <a:tc gridSpan="2">
                  <a:txBody>
                    <a:bodyPr/>
                    <a:lstStyle/>
                    <a:p>
                      <a:pPr algn="ctr"/>
                      <a:r>
                        <a:rPr lang="en-US" sz="1100" dirty="0" smtClean="0"/>
                        <a:t>*</a:t>
                      </a:r>
                      <a:r>
                        <a:rPr lang="en-US" sz="1100" baseline="0" dirty="0" smtClean="0"/>
                        <a:t> </a:t>
                      </a:r>
                      <a:r>
                        <a:rPr lang="en-US" sz="1100" dirty="0" smtClean="0"/>
                        <a:t>Batch</a:t>
                      </a:r>
                      <a:r>
                        <a:rPr lang="en-US" sz="1100" baseline="0" dirty="0" smtClean="0"/>
                        <a:t> Chart Total</a:t>
                      </a:r>
                      <a:endParaRPr lang="en-US" sz="1100" dirty="0"/>
                    </a:p>
                  </a:txBody>
                  <a:tcPr>
                    <a:lnT w="12700" cmpd="sng">
                      <a:noFill/>
                    </a:lnT>
                    <a:lnB w="12700" cmpd="sng">
                      <a:noFill/>
                    </a:lnB>
                  </a:tcPr>
                </a:tc>
                <a:tc hMerge="1">
                  <a:txBody>
                    <a:bodyPr/>
                    <a:lstStyle/>
                    <a:p>
                      <a:endParaRPr lang="en-US"/>
                    </a:p>
                  </a:txBody>
                  <a:tcPr/>
                </a:tc>
                <a:extLst>
                  <a:ext uri="{0D108BD9-81ED-4DB2-BD59-A6C34878D82A}">
                    <a16:rowId xmlns:a16="http://schemas.microsoft.com/office/drawing/2014/main" val="10000"/>
                  </a:ext>
                </a:extLst>
              </a:tr>
              <a:tr h="256025">
                <a:tc vMerge="1">
                  <a:txBody>
                    <a:bodyPr/>
                    <a:lstStyle/>
                    <a:p>
                      <a:endParaRPr lang="en-US"/>
                    </a:p>
                  </a:txBody>
                  <a:tcPr/>
                </a:tc>
                <a:tc vMerge="1">
                  <a:txBody>
                    <a:bodyPr/>
                    <a:lstStyle/>
                    <a:p>
                      <a:endParaRPr lang="en-US"/>
                    </a:p>
                  </a:txBody>
                  <a:tcPr/>
                </a:tc>
                <a:tc vMerge="1">
                  <a:txBody>
                    <a:bodyPr/>
                    <a:lstStyle/>
                    <a:p>
                      <a:endParaRPr lang="en-US"/>
                    </a:p>
                  </a:txBody>
                  <a:tcPr/>
                </a:tc>
                <a:tc rowSpan="10">
                  <a:txBody>
                    <a:bodyPr/>
                    <a:lstStyle/>
                    <a:p>
                      <a:pPr algn="ctr"/>
                      <a:r>
                        <a:rPr lang="en-US" sz="1100" dirty="0" smtClean="0"/>
                        <a:t>Low -</a:t>
                      </a:r>
                      <a:endParaRPr lang="en-US" sz="1100" dirty="0">
                        <a:solidFill>
                          <a:schemeClr val="bg1"/>
                        </a:solidFill>
                      </a:endParaRPr>
                    </a:p>
                    <a:p>
                      <a:r>
                        <a:rPr lang="en-US" sz="1100" dirty="0" smtClean="0"/>
                        <a:t>3034</a:t>
                      </a:r>
                      <a:endParaRPr lang="en-US" sz="1100" b="1" dirty="0">
                        <a:solidFill>
                          <a:srgbClr val="C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545</a:t>
                      </a:r>
                      <a:endParaRPr lang="en-US" sz="1100" b="1" dirty="0" smtClean="0">
                        <a:solidFill>
                          <a:srgbClr val="C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3579</a:t>
                      </a:r>
                      <a:endParaRPr lang="en-US" sz="1100" b="1" dirty="0" smtClean="0">
                        <a:solidFill>
                          <a:srgbClr val="C00000"/>
                        </a:solidFill>
                      </a:endParaRPr>
                    </a:p>
                    <a:p>
                      <a:r>
                        <a:rPr lang="en-US" sz="1100" dirty="0" smtClean="0"/>
                        <a:t>8992</a:t>
                      </a:r>
                      <a:endParaRPr lang="en-US" sz="1100" b="1" dirty="0">
                        <a:solidFill>
                          <a:srgbClr val="C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4880</a:t>
                      </a:r>
                      <a:endParaRPr lang="en-US" sz="1100" b="1" dirty="0" smtClean="0">
                        <a:solidFill>
                          <a:srgbClr val="C00000"/>
                        </a:solidFill>
                      </a:endParaRPr>
                    </a:p>
                  </a:txBody>
                  <a:tcPr>
                    <a:lnT w="12700" cmpd="sng">
                      <a:noFill/>
                    </a:lnT>
                  </a:tcPr>
                </a:tc>
                <a:tc>
                  <a:txBody>
                    <a:bodyPr/>
                    <a:lstStyle/>
                    <a:p>
                      <a:pPr algn="ctr"/>
                      <a:r>
                        <a:rPr lang="en-US" sz="1100" dirty="0" smtClean="0"/>
                        <a:t>High +</a:t>
                      </a:r>
                      <a:endParaRPr lang="en-US" sz="1100" dirty="0">
                        <a:solidFill>
                          <a:schemeClr val="bg1"/>
                        </a:solidFill>
                      </a:endParaRPr>
                    </a:p>
                  </a:txBody>
                  <a:tcPr/>
                </a:tc>
                <a:extLst>
                  <a:ext uri="{0D108BD9-81ED-4DB2-BD59-A6C34878D82A}">
                    <a16:rowId xmlns:a16="http://schemas.microsoft.com/office/drawing/2014/main" val="10001"/>
                  </a:ext>
                </a:extLst>
              </a:tr>
              <a:tr h="281628">
                <a:tc>
                  <a:txBody>
                    <a:bodyPr/>
                    <a:lstStyle/>
                    <a:p>
                      <a:r>
                        <a:rPr lang="en-US" sz="1100" dirty="0" smtClean="0"/>
                        <a:t>CEMENT</a:t>
                      </a:r>
                      <a:r>
                        <a:rPr lang="en-US" sz="1100" baseline="0" dirty="0" smtClean="0"/>
                        <a:t> LBS.</a:t>
                      </a:r>
                      <a:endParaRPr lang="en-US" sz="1100" b="1" dirty="0"/>
                    </a:p>
                  </a:txBody>
                  <a:tcPr/>
                </a:tc>
                <a:tc>
                  <a:txBody>
                    <a:bodyPr/>
                    <a:lstStyle/>
                    <a:p>
                      <a:r>
                        <a:rPr lang="en-US" sz="1100" dirty="0" smtClean="0"/>
                        <a:t>3065</a:t>
                      </a:r>
                      <a:endParaRPr lang="en-US" sz="1100" b="1" dirty="0">
                        <a:solidFill>
                          <a:schemeClr val="tx1"/>
                        </a:solidFill>
                      </a:endParaRPr>
                    </a:p>
                  </a:txBody>
                  <a:tcPr/>
                </a:tc>
                <a:tc>
                  <a:txBody>
                    <a:bodyPr/>
                    <a:lstStyle/>
                    <a:p>
                      <a:r>
                        <a:rPr lang="en-US" sz="1100" dirty="0" smtClean="0"/>
                        <a:t>-1%</a:t>
                      </a:r>
                      <a:endParaRPr lang="en-US" sz="1100" b="1" dirty="0">
                        <a:solidFill>
                          <a:schemeClr val="tx1"/>
                        </a:solidFill>
                      </a:endParaRPr>
                    </a:p>
                  </a:txBody>
                  <a:tcPr/>
                </a:tc>
                <a:tc vMerge="1">
                  <a:txBody>
                    <a:bodyPr/>
                    <a:lstStyle/>
                    <a:p>
                      <a:endParaRPr lang="en-US" sz="1100" b="1" dirty="0">
                        <a:solidFill>
                          <a:srgbClr val="C00000"/>
                        </a:solidFill>
                      </a:endParaRPr>
                    </a:p>
                  </a:txBody>
                  <a:tcPr/>
                </a:tc>
                <a:tc>
                  <a:txBody>
                    <a:bodyPr/>
                    <a:lstStyle/>
                    <a:p>
                      <a:r>
                        <a:rPr lang="en-US" sz="1100" dirty="0" smtClean="0"/>
                        <a:t>XXXXX</a:t>
                      </a:r>
                      <a:endParaRPr lang="en-US" sz="1100" b="1" dirty="0">
                        <a:solidFill>
                          <a:schemeClr val="tx1"/>
                        </a:solidFill>
                      </a:endParaRPr>
                    </a:p>
                  </a:txBody>
                  <a:tcPr/>
                </a:tc>
                <a:extLst>
                  <a:ext uri="{0D108BD9-81ED-4DB2-BD59-A6C34878D82A}">
                    <a16:rowId xmlns:a16="http://schemas.microsoft.com/office/drawing/2014/main" val="10002"/>
                  </a:ext>
                </a:extLst>
              </a:tr>
              <a:tr h="281628">
                <a:tc>
                  <a:txBody>
                    <a:bodyPr/>
                    <a:lstStyle/>
                    <a:p>
                      <a:r>
                        <a:rPr lang="en-US" sz="1100" dirty="0" smtClean="0"/>
                        <a:t>FLY ASH LBS.</a:t>
                      </a:r>
                      <a:endParaRPr lang="en-US" sz="1100" b="1" dirty="0"/>
                    </a:p>
                  </a:txBody>
                  <a:tcPr/>
                </a:tc>
                <a:tc>
                  <a:txBody>
                    <a:bodyPr/>
                    <a:lstStyle/>
                    <a:p>
                      <a:r>
                        <a:rPr lang="en-US" sz="1100" dirty="0" smtClean="0"/>
                        <a:t>550</a:t>
                      </a:r>
                      <a:endParaRPr lang="en-US" sz="1100" b="1"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-1%</a:t>
                      </a:r>
                      <a:endParaRPr lang="en-US" sz="1100" b="1" dirty="0" smtClean="0">
                        <a:solidFill>
                          <a:schemeClr val="tx1"/>
                        </a:solidFill>
                      </a:endParaRPr>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smtClean="0">
                        <a:solidFill>
                          <a:srgbClr val="C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XXXXX</a:t>
                      </a:r>
                      <a:endParaRPr lang="en-US" sz="1100" b="1" dirty="0" smtClean="0">
                        <a:solidFill>
                          <a:schemeClr val="tx1"/>
                        </a:solidFill>
                      </a:endParaRPr>
                    </a:p>
                  </a:txBody>
                  <a:tcPr/>
                </a:tc>
                <a:extLst>
                  <a:ext uri="{0D108BD9-81ED-4DB2-BD59-A6C34878D82A}">
                    <a16:rowId xmlns:a16="http://schemas.microsoft.com/office/drawing/2014/main" val="10003"/>
                  </a:ext>
                </a:extLst>
              </a:tr>
              <a:tr h="281628">
                <a:tc>
                  <a:txBody>
                    <a:bodyPr/>
                    <a:lstStyle/>
                    <a:p>
                      <a:r>
                        <a:rPr lang="en-US" sz="1100" dirty="0" smtClean="0"/>
                        <a:t>SILICA FUME LBS.</a:t>
                      </a:r>
                      <a:endParaRPr lang="en-US" sz="1100" b="1" dirty="0"/>
                    </a:p>
                  </a:txBody>
                  <a:tcPr/>
                </a:tc>
                <a:tc>
                  <a:txBody>
                    <a:bodyPr/>
                    <a:lstStyle/>
                    <a:p>
                      <a:endParaRPr lang="en-US" sz="1100" b="1"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-1%</a:t>
                      </a:r>
                      <a:endParaRPr lang="en-US" sz="1100" b="1" dirty="0" smtClean="0">
                        <a:solidFill>
                          <a:schemeClr val="tx1"/>
                        </a:solidFill>
                      </a:endParaRPr>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smtClean="0">
                        <a:solidFill>
                          <a:srgbClr val="C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XXXXX</a:t>
                      </a:r>
                      <a:endParaRPr lang="en-US" sz="1100" b="1" dirty="0" smtClean="0">
                        <a:solidFill>
                          <a:schemeClr val="tx1"/>
                        </a:solidFill>
                      </a:endParaRPr>
                    </a:p>
                  </a:txBody>
                  <a:tcPr/>
                </a:tc>
                <a:extLst>
                  <a:ext uri="{0D108BD9-81ED-4DB2-BD59-A6C34878D82A}">
                    <a16:rowId xmlns:a16="http://schemas.microsoft.com/office/drawing/2014/main" val="10004"/>
                  </a:ext>
                </a:extLst>
              </a:tr>
              <a:tr h="281628">
                <a:tc>
                  <a:txBody>
                    <a:bodyPr/>
                    <a:lstStyle/>
                    <a:p>
                      <a:r>
                        <a:rPr lang="en-US" sz="1100" dirty="0" smtClean="0"/>
                        <a:t>TOTAL CEM. MATL.</a:t>
                      </a:r>
                      <a:endParaRPr lang="en-US" sz="1100" b="1" dirty="0"/>
                    </a:p>
                  </a:txBody>
                  <a:tcPr/>
                </a:tc>
                <a:tc>
                  <a:txBody>
                    <a:bodyPr/>
                    <a:lstStyle/>
                    <a:p>
                      <a:r>
                        <a:rPr lang="en-US" sz="1100" dirty="0" smtClean="0"/>
                        <a:t>3615</a:t>
                      </a:r>
                      <a:endParaRPr lang="en-US" sz="1100" b="1"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-1%</a:t>
                      </a:r>
                      <a:endParaRPr lang="en-US" sz="1100" b="1" dirty="0" smtClean="0">
                        <a:solidFill>
                          <a:schemeClr val="tx1"/>
                        </a:solidFill>
                      </a:endParaRPr>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smtClean="0">
                        <a:solidFill>
                          <a:srgbClr val="C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XXXXX</a:t>
                      </a:r>
                      <a:endParaRPr lang="en-US" sz="1100" b="1" dirty="0" smtClean="0">
                        <a:solidFill>
                          <a:schemeClr val="tx1"/>
                        </a:solidFill>
                      </a:endParaRPr>
                    </a:p>
                  </a:txBody>
                  <a:tcPr/>
                </a:tc>
                <a:extLst>
                  <a:ext uri="{0D108BD9-81ED-4DB2-BD59-A6C34878D82A}">
                    <a16:rowId xmlns:a16="http://schemas.microsoft.com/office/drawing/2014/main" val="10005"/>
                  </a:ext>
                </a:extLst>
              </a:tr>
              <a:tr h="307230">
                <a:tc>
                  <a:txBody>
                    <a:bodyPr/>
                    <a:lstStyle/>
                    <a:p>
                      <a:r>
                        <a:rPr lang="en-US" sz="1100" dirty="0" smtClean="0"/>
                        <a:t>AGGREGATE (1) LBS.</a:t>
                      </a:r>
                      <a:endParaRPr lang="en-US" sz="1100" b="1" dirty="0"/>
                    </a:p>
                  </a:txBody>
                  <a:tcPr/>
                </a:tc>
                <a:tc>
                  <a:txBody>
                    <a:bodyPr/>
                    <a:lstStyle/>
                    <a:p>
                      <a:r>
                        <a:rPr lang="en-US" sz="1100" dirty="0" smtClean="0"/>
                        <a:t>9175</a:t>
                      </a:r>
                      <a:endParaRPr lang="en-US" sz="1100" b="1" dirty="0">
                        <a:solidFill>
                          <a:schemeClr val="tx1"/>
                        </a:solidFill>
                      </a:endParaRPr>
                    </a:p>
                  </a:txBody>
                  <a:tcPr/>
                </a:tc>
                <a:tc>
                  <a:txBody>
                    <a:bodyPr/>
                    <a:lstStyle/>
                    <a:p>
                      <a:r>
                        <a:rPr lang="en-US" sz="1100" dirty="0" smtClean="0"/>
                        <a:t>±2%</a:t>
                      </a:r>
                      <a:endParaRPr lang="en-US" sz="1100" b="1" dirty="0">
                        <a:solidFill>
                          <a:schemeClr val="tx1"/>
                        </a:solidFill>
                      </a:endParaRPr>
                    </a:p>
                  </a:txBody>
                  <a:tcPr/>
                </a:tc>
                <a:tc vMerge="1">
                  <a:txBody>
                    <a:bodyPr/>
                    <a:lstStyle/>
                    <a:p>
                      <a:endParaRPr lang="en-US" sz="1100" b="1" dirty="0">
                        <a:solidFill>
                          <a:srgbClr val="C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9359</a:t>
                      </a:r>
                      <a:endParaRPr lang="en-US" sz="1100" b="1" dirty="0" smtClean="0">
                        <a:solidFill>
                          <a:srgbClr val="C00000"/>
                        </a:solidFill>
                      </a:endParaRPr>
                    </a:p>
                  </a:txBody>
                  <a:tcPr/>
                </a:tc>
                <a:extLst>
                  <a:ext uri="{0D108BD9-81ED-4DB2-BD59-A6C34878D82A}">
                    <a16:rowId xmlns:a16="http://schemas.microsoft.com/office/drawing/2014/main" val="10006"/>
                  </a:ext>
                </a:extLst>
              </a:tr>
              <a:tr h="307230">
                <a:tc>
                  <a:txBody>
                    <a:bodyPr/>
                    <a:lstStyle/>
                    <a:p>
                      <a:r>
                        <a:rPr lang="en-US" sz="1100" dirty="0" smtClean="0"/>
                        <a:t>AGGREGATE</a:t>
                      </a:r>
                      <a:r>
                        <a:rPr lang="en-US" sz="1100" baseline="0" dirty="0" smtClean="0"/>
                        <a:t> (2) LBS.</a:t>
                      </a:r>
                      <a:endParaRPr lang="en-US" sz="1100" b="1" dirty="0"/>
                    </a:p>
                  </a:txBody>
                  <a:tcPr/>
                </a:tc>
                <a:tc>
                  <a:txBody>
                    <a:bodyPr/>
                    <a:lstStyle/>
                    <a:p>
                      <a:r>
                        <a:rPr lang="en-US" sz="1100" dirty="0" smtClean="0"/>
                        <a:t>4980</a:t>
                      </a:r>
                      <a:endParaRPr lang="en-US" sz="1100" b="1"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±2%</a:t>
                      </a:r>
                      <a:endParaRPr lang="en-US" sz="1100" b="1" dirty="0" smtClean="0">
                        <a:solidFill>
                          <a:schemeClr val="tx1"/>
                        </a:solidFill>
                      </a:endParaRPr>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smtClean="0">
                        <a:solidFill>
                          <a:srgbClr val="C00000"/>
                        </a:solidFill>
                      </a:endParaRPr>
                    </a:p>
                  </a:txBody>
                  <a:tcPr/>
                </a:tc>
                <a:tc>
                  <a:txBody>
                    <a:bodyPr/>
                    <a:lstStyle/>
                    <a:p>
                      <a:r>
                        <a:rPr lang="en-US" sz="1100" dirty="0" smtClean="0"/>
                        <a:t>5080</a:t>
                      </a:r>
                      <a:endParaRPr lang="en-US" sz="1100" b="1" dirty="0">
                        <a:solidFill>
                          <a:srgbClr val="C00000"/>
                        </a:solidFill>
                      </a:endParaRPr>
                    </a:p>
                  </a:txBody>
                  <a:tcPr/>
                </a:tc>
                <a:extLst>
                  <a:ext uri="{0D108BD9-81ED-4DB2-BD59-A6C34878D82A}">
                    <a16:rowId xmlns:a16="http://schemas.microsoft.com/office/drawing/2014/main" val="10007"/>
                  </a:ext>
                </a:extLst>
              </a:tr>
              <a:tr h="307230">
                <a:tc>
                  <a:txBody>
                    <a:bodyPr/>
                    <a:lstStyle/>
                    <a:p>
                      <a:r>
                        <a:rPr lang="en-US" sz="1100" dirty="0" smtClean="0"/>
                        <a:t>AGGREGATE (3) LBS.</a:t>
                      </a:r>
                      <a:endParaRPr lang="en-US" sz="1100" b="1" dirty="0"/>
                    </a:p>
                  </a:txBody>
                  <a:tcPr/>
                </a:tc>
                <a:tc>
                  <a:txBody>
                    <a:bodyPr/>
                    <a:lstStyle/>
                    <a:p>
                      <a:endParaRPr lang="en-US" sz="1100" b="1"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±2%</a:t>
                      </a:r>
                      <a:endParaRPr lang="en-US" sz="1100" b="1" dirty="0" smtClean="0">
                        <a:solidFill>
                          <a:schemeClr val="tx1"/>
                        </a:solidFill>
                      </a:endParaRPr>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smtClean="0">
                        <a:solidFill>
                          <a:srgbClr val="C00000"/>
                        </a:solidFill>
                      </a:endParaRPr>
                    </a:p>
                  </a:txBody>
                  <a:tcPr/>
                </a:tc>
                <a:tc>
                  <a:txBody>
                    <a:bodyPr/>
                    <a:lstStyle/>
                    <a:p>
                      <a:endParaRPr lang="en-US" sz="1100" b="1" dirty="0"/>
                    </a:p>
                  </a:txBody>
                  <a:tcPr/>
                </a:tc>
                <a:extLst>
                  <a:ext uri="{0D108BD9-81ED-4DB2-BD59-A6C34878D82A}">
                    <a16:rowId xmlns:a16="http://schemas.microsoft.com/office/drawing/2014/main" val="10008"/>
                  </a:ext>
                </a:extLst>
              </a:tr>
              <a:tr h="307230">
                <a:tc>
                  <a:txBody>
                    <a:bodyPr/>
                    <a:lstStyle/>
                    <a:p>
                      <a:r>
                        <a:rPr lang="en-US" sz="1100" dirty="0" smtClean="0"/>
                        <a:t>TOTAL</a:t>
                      </a:r>
                      <a:r>
                        <a:rPr lang="en-US" sz="1100" baseline="0" dirty="0" smtClean="0"/>
                        <a:t> (1) + (2) + (3)</a:t>
                      </a:r>
                      <a:endParaRPr lang="en-US" sz="1100" b="1" dirty="0"/>
                    </a:p>
                  </a:txBody>
                  <a:tcPr/>
                </a:tc>
                <a:tc>
                  <a:txBody>
                    <a:bodyPr/>
                    <a:lstStyle/>
                    <a:p>
                      <a:r>
                        <a:rPr lang="en-US" sz="1100" dirty="0" smtClean="0"/>
                        <a:t>14155</a:t>
                      </a:r>
                      <a:endParaRPr lang="en-US" sz="1100" b="1" dirty="0">
                        <a:solidFill>
                          <a:schemeClr val="tx1"/>
                        </a:solidFill>
                      </a:endParaRPr>
                    </a:p>
                  </a:txBody>
                  <a:tcPr/>
                </a:tc>
                <a:tc>
                  <a:txBody>
                    <a:bodyPr/>
                    <a:lstStyle/>
                    <a:p>
                      <a:r>
                        <a:rPr lang="en-US" sz="1100" b="0" dirty="0" smtClean="0">
                          <a:solidFill>
                            <a:schemeClr val="tx1"/>
                          </a:solidFill>
                        </a:rPr>
                        <a:t>---</a:t>
                      </a:r>
                      <a:endParaRPr lang="en-US" sz="1100" b="1" dirty="0">
                        <a:solidFill>
                          <a:schemeClr val="tx1"/>
                        </a:solidFill>
                      </a:endParaRPr>
                    </a:p>
                  </a:txBody>
                  <a:tcPr/>
                </a:tc>
                <a:tc vMerge="1">
                  <a:txBody>
                    <a:bodyPr/>
                    <a:lstStyle/>
                    <a:p>
                      <a:endParaRPr lang="en-US" sz="1100" b="1" dirty="0">
                        <a:solidFill>
                          <a:srgbClr val="C00000"/>
                        </a:solidFill>
                      </a:endParaRPr>
                    </a:p>
                  </a:txBody>
                  <a:tcPr/>
                </a:tc>
                <a:tc>
                  <a:txBody>
                    <a:bodyPr/>
                    <a:lstStyle/>
                    <a:p>
                      <a:endParaRPr lang="en-US" sz="1100" b="1" dirty="0"/>
                    </a:p>
                  </a:txBody>
                  <a:tcPr/>
                </a:tc>
                <a:extLst>
                  <a:ext uri="{0D108BD9-81ED-4DB2-BD59-A6C34878D82A}">
                    <a16:rowId xmlns:a16="http://schemas.microsoft.com/office/drawing/2014/main" val="10009"/>
                  </a:ext>
                </a:extLst>
              </a:tr>
              <a:tr h="307230">
                <a:tc>
                  <a:txBody>
                    <a:bodyPr/>
                    <a:lstStyle/>
                    <a:p>
                      <a:r>
                        <a:rPr lang="en-US" sz="1100" dirty="0" smtClean="0"/>
                        <a:t>COR.</a:t>
                      </a:r>
                      <a:r>
                        <a:rPr lang="en-US" sz="1100" baseline="0" dirty="0" smtClean="0"/>
                        <a:t> INHIBITOR GAL</a:t>
                      </a:r>
                      <a:endParaRPr lang="en-US" sz="1100" b="1" dirty="0"/>
                    </a:p>
                  </a:txBody>
                  <a:tcPr/>
                </a:tc>
                <a:tc>
                  <a:txBody>
                    <a:bodyPr/>
                    <a:lstStyle/>
                    <a:p>
                      <a:endParaRPr lang="en-US" sz="1100" b="1" dirty="0"/>
                    </a:p>
                  </a:txBody>
                  <a:tcPr/>
                </a:tc>
                <a:tc>
                  <a:txBody>
                    <a:bodyPr/>
                    <a:lstStyle/>
                    <a:p>
                      <a:r>
                        <a:rPr lang="en-US" sz="1100" b="0" dirty="0" smtClean="0">
                          <a:solidFill>
                            <a:schemeClr val="tx1"/>
                          </a:solidFill>
                        </a:rPr>
                        <a:t>---</a:t>
                      </a:r>
                      <a:endParaRPr lang="en-US" sz="1100" b="1" dirty="0">
                        <a:solidFill>
                          <a:schemeClr val="tx1"/>
                        </a:solidFill>
                      </a:endParaRPr>
                    </a:p>
                  </a:txBody>
                  <a:tcPr/>
                </a:tc>
                <a:tc vMerge="1">
                  <a:txBody>
                    <a:bodyPr/>
                    <a:lstStyle/>
                    <a:p>
                      <a:endParaRPr lang="en-US" sz="1100" b="1" dirty="0">
                        <a:solidFill>
                          <a:srgbClr val="C00000"/>
                        </a:solidFill>
                      </a:endParaRPr>
                    </a:p>
                  </a:txBody>
                  <a:tcPr/>
                </a:tc>
                <a:tc>
                  <a:txBody>
                    <a:bodyPr/>
                    <a:lstStyle/>
                    <a:p>
                      <a:endParaRPr lang="en-US" sz="1100" b="1" dirty="0"/>
                    </a:p>
                  </a:txBody>
                  <a:tcPr>
                    <a:lnL w="12700" cmpd="sng">
                      <a:noFill/>
                    </a:lnL>
                    <a:lnR w="12700" cmpd="sng">
                      <a:noFill/>
                    </a:lnR>
                  </a:tcPr>
                </a:tc>
                <a:extLst>
                  <a:ext uri="{0D108BD9-81ED-4DB2-BD59-A6C34878D82A}">
                    <a16:rowId xmlns:a16="http://schemas.microsoft.com/office/drawing/2014/main" val="10010"/>
                  </a:ext>
                </a:extLst>
              </a:tr>
              <a:tr h="281628">
                <a:tc>
                  <a:txBody>
                    <a:bodyPr/>
                    <a:lstStyle/>
                    <a:p>
                      <a:r>
                        <a:rPr lang="en-US" sz="1100" dirty="0" smtClean="0"/>
                        <a:t>METER WATER GAL</a:t>
                      </a:r>
                      <a:endParaRPr lang="en-US" sz="1100" b="1" dirty="0" smtClean="0"/>
                    </a:p>
                  </a:txBody>
                  <a:tcPr/>
                </a:tc>
                <a:tc>
                  <a:txBody>
                    <a:bodyPr/>
                    <a:lstStyle/>
                    <a:p>
                      <a:r>
                        <a:rPr lang="en-US" sz="1100" dirty="0" smtClean="0"/>
                        <a:t>171</a:t>
                      </a:r>
                      <a:endParaRPr lang="en-US" sz="1100" b="1" dirty="0">
                        <a:solidFill>
                          <a:schemeClr val="tx1"/>
                        </a:solidFill>
                      </a:endParaRPr>
                    </a:p>
                  </a:txBody>
                  <a:tcPr/>
                </a:tc>
                <a:tc>
                  <a:txBody>
                    <a:bodyPr/>
                    <a:lstStyle/>
                    <a:p>
                      <a:endParaRPr lang="en-US" sz="1100" b="1" dirty="0">
                        <a:solidFill>
                          <a:srgbClr val="C00000"/>
                        </a:solidFill>
                      </a:endParaRPr>
                    </a:p>
                  </a:txBody>
                  <a:tcPr/>
                </a:tc>
                <a:tc gridSpan="2">
                  <a:txBody>
                    <a:bodyPr/>
                    <a:lstStyle/>
                    <a:p>
                      <a:pPr algn="ctr"/>
                      <a:r>
                        <a:rPr lang="en-US" sz="1100" dirty="0" smtClean="0"/>
                        <a:t>* Rate</a:t>
                      </a:r>
                      <a:endParaRPr lang="en-US" sz="1100" b="1" dirty="0">
                        <a:solidFill>
                          <a:schemeClr val="tx1"/>
                        </a:solidFill>
                      </a:endParaRPr>
                    </a:p>
                  </a:txBody>
                  <a:tcPr/>
                </a:tc>
                <a:tc hMerge="1">
                  <a:txBody>
                    <a:bodyPr/>
                    <a:lstStyle/>
                    <a:p>
                      <a:endParaRPr lang="en-US"/>
                    </a:p>
                  </a:txBody>
                  <a:tcPr/>
                </a:tc>
                <a:extLst>
                  <a:ext uri="{0D108BD9-81ED-4DB2-BD59-A6C34878D82A}">
                    <a16:rowId xmlns:a16="http://schemas.microsoft.com/office/drawing/2014/main" val="10011"/>
                  </a:ext>
                </a:extLst>
              </a:tr>
              <a:tr h="281628">
                <a:tc>
                  <a:txBody>
                    <a:bodyPr/>
                    <a:lstStyle/>
                    <a:p>
                      <a:r>
                        <a:rPr lang="en-US" sz="1100" dirty="0" smtClean="0"/>
                        <a:t>METER</a:t>
                      </a:r>
                      <a:r>
                        <a:rPr lang="en-US" sz="1100" baseline="0" dirty="0" smtClean="0"/>
                        <a:t> WATER LBS.</a:t>
                      </a:r>
                      <a:endParaRPr lang="en-US" sz="1100" b="1" dirty="0" smtClean="0"/>
                    </a:p>
                  </a:txBody>
                  <a:tcPr/>
                </a:tc>
                <a:tc>
                  <a:txBody>
                    <a:bodyPr/>
                    <a:lstStyle/>
                    <a:p>
                      <a:r>
                        <a:rPr lang="en-US" sz="1100" dirty="0" smtClean="0"/>
                        <a:t>1425</a:t>
                      </a:r>
                      <a:endParaRPr lang="en-US" sz="1100" b="1" dirty="0">
                        <a:solidFill>
                          <a:schemeClr val="tx1"/>
                        </a:solidFill>
                      </a:endParaRPr>
                    </a:p>
                  </a:txBody>
                  <a:tcPr/>
                </a:tc>
                <a:tc>
                  <a:txBody>
                    <a:bodyPr/>
                    <a:lstStyle/>
                    <a:p>
                      <a:endParaRPr lang="en-US" sz="1100" b="1" dirty="0">
                        <a:solidFill>
                          <a:srgbClr val="C00000"/>
                        </a:solidFill>
                      </a:endParaRPr>
                    </a:p>
                  </a:txBody>
                  <a:tcPr/>
                </a:tc>
                <a:tc>
                  <a:txBody>
                    <a:bodyPr/>
                    <a:lstStyle/>
                    <a:p>
                      <a:pPr algn="ctr"/>
                      <a:r>
                        <a:rPr lang="en-US" sz="1100" dirty="0" smtClean="0"/>
                        <a:t>oz/Bag</a:t>
                      </a:r>
                      <a:endParaRPr lang="en-US" sz="1100" b="1" dirty="0">
                        <a:solidFill>
                          <a:schemeClr val="tx1"/>
                        </a:solidFill>
                      </a:endParaRPr>
                    </a:p>
                  </a:txBody>
                  <a:tcPr/>
                </a:tc>
                <a:tc>
                  <a:txBody>
                    <a:bodyPr/>
                    <a:lstStyle/>
                    <a:p>
                      <a:pPr algn="ctr"/>
                      <a:r>
                        <a:rPr lang="en-US" sz="1100" dirty="0" smtClean="0"/>
                        <a:t>oz/100 Lbs</a:t>
                      </a:r>
                      <a:endParaRPr lang="en-US" sz="1100" b="1" dirty="0">
                        <a:solidFill>
                          <a:schemeClr val="tx1"/>
                        </a:solidFill>
                      </a:endParaRPr>
                    </a:p>
                  </a:txBody>
                  <a:tcPr/>
                </a:tc>
                <a:extLst>
                  <a:ext uri="{0D108BD9-81ED-4DB2-BD59-A6C34878D82A}">
                    <a16:rowId xmlns:a16="http://schemas.microsoft.com/office/drawing/2014/main" val="10012"/>
                  </a:ext>
                </a:extLst>
              </a:tr>
              <a:tr h="281628">
                <a:tc>
                  <a:txBody>
                    <a:bodyPr/>
                    <a:lstStyle/>
                    <a:p>
                      <a:r>
                        <a:rPr lang="en-US" sz="1100" dirty="0" smtClean="0"/>
                        <a:t>AIR</a:t>
                      </a:r>
                      <a:r>
                        <a:rPr lang="en-US" sz="1100" baseline="0" dirty="0" smtClean="0"/>
                        <a:t> ENT. AGENT</a:t>
                      </a:r>
                      <a:endParaRPr lang="en-US" sz="1100" b="1" dirty="0" smtClean="0"/>
                    </a:p>
                  </a:txBody>
                  <a:tcPr/>
                </a:tc>
                <a:tc>
                  <a:txBody>
                    <a:bodyPr/>
                    <a:lstStyle/>
                    <a:p>
                      <a:endParaRPr lang="en-US" sz="1400" b="1" dirty="0">
                        <a:solidFill>
                          <a:srgbClr val="C00000"/>
                        </a:solidFill>
                      </a:endParaRPr>
                    </a:p>
                  </a:txBody>
                  <a:tcPr/>
                </a:tc>
                <a:tc>
                  <a:txBody>
                    <a:bodyPr/>
                    <a:lstStyle/>
                    <a:p>
                      <a:endParaRPr lang="en-US" sz="1100" b="1" dirty="0">
                        <a:solidFill>
                          <a:srgbClr val="C00000"/>
                        </a:solidFill>
                      </a:endParaRPr>
                    </a:p>
                  </a:txBody>
                  <a:tcPr/>
                </a:tc>
                <a:tc>
                  <a:txBody>
                    <a:bodyPr/>
                    <a:lstStyle/>
                    <a:p>
                      <a:endParaRPr lang="en-US" sz="1400" b="1" dirty="0">
                        <a:solidFill>
                          <a:srgbClr val="C00000"/>
                        </a:solidFill>
                      </a:endParaRPr>
                    </a:p>
                  </a:txBody>
                  <a:tcPr/>
                </a:tc>
                <a:tc>
                  <a:txBody>
                    <a:bodyPr/>
                    <a:lstStyle/>
                    <a:p>
                      <a:pPr algn="ctr"/>
                      <a:r>
                        <a:rPr lang="en-US" sz="1100" dirty="0" smtClean="0"/>
                        <a:t>XXXXX</a:t>
                      </a:r>
                      <a:endParaRPr lang="en-US" sz="1100" b="1" dirty="0">
                        <a:solidFill>
                          <a:schemeClr val="tx1"/>
                        </a:solidFill>
                      </a:endParaRPr>
                    </a:p>
                  </a:txBody>
                  <a:tcPr>
                    <a:solidFill>
                      <a:schemeClr val="bg1">
                        <a:lumMod val="75000"/>
                      </a:schemeClr>
                    </a:solidFill>
                  </a:tcPr>
                </a:tc>
                <a:extLst>
                  <a:ext uri="{0D108BD9-81ED-4DB2-BD59-A6C34878D82A}">
                    <a16:rowId xmlns:a16="http://schemas.microsoft.com/office/drawing/2014/main" val="10013"/>
                  </a:ext>
                </a:extLst>
              </a:tr>
              <a:tr h="281628">
                <a:tc>
                  <a:txBody>
                    <a:bodyPr/>
                    <a:lstStyle/>
                    <a:p>
                      <a:r>
                        <a:rPr lang="en-US" sz="1100" dirty="0" smtClean="0"/>
                        <a:t>WATER</a:t>
                      </a:r>
                      <a:r>
                        <a:rPr lang="en-US" sz="1100" baseline="0" dirty="0" smtClean="0"/>
                        <a:t> RED. AGENT</a:t>
                      </a:r>
                      <a:endParaRPr lang="en-US" sz="1100"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rgbClr val="C00000"/>
                        </a:solidFill>
                      </a:endParaRPr>
                    </a:p>
                  </a:txBody>
                  <a:tcPr/>
                </a:tc>
                <a:tc>
                  <a:txBody>
                    <a:bodyPr/>
                    <a:lstStyle/>
                    <a:p>
                      <a:endParaRPr lang="en-US" sz="1100" b="1" dirty="0">
                        <a:solidFill>
                          <a:srgbClr val="C00000"/>
                        </a:solidFill>
                      </a:endParaRPr>
                    </a:p>
                  </a:txBody>
                  <a:tcPr/>
                </a:tc>
                <a:tc>
                  <a:txBody>
                    <a:bodyPr/>
                    <a:lstStyle/>
                    <a:p>
                      <a:pPr algn="ctr"/>
                      <a:r>
                        <a:rPr lang="en-US" sz="1100" dirty="0" smtClean="0"/>
                        <a:t>XXXX</a:t>
                      </a:r>
                      <a:endParaRPr lang="en-US" sz="1100" b="1" dirty="0">
                        <a:solidFill>
                          <a:schemeClr val="tx1"/>
                        </a:solidFill>
                      </a:endParaRPr>
                    </a:p>
                  </a:txBody>
                  <a:tcPr>
                    <a:solidFill>
                      <a:schemeClr val="bg1">
                        <a:lumMod val="75000"/>
                      </a:schemeClr>
                    </a:solidFill>
                  </a:tcPr>
                </a:tc>
                <a:tc>
                  <a:txBody>
                    <a:bodyPr/>
                    <a:lstStyle/>
                    <a:p>
                      <a:endParaRPr lang="en-US" sz="1400" b="1" dirty="0">
                        <a:solidFill>
                          <a:srgbClr val="C00000"/>
                        </a:solidFill>
                      </a:endParaRPr>
                    </a:p>
                  </a:txBody>
                  <a:tcPr/>
                </a:tc>
                <a:extLst>
                  <a:ext uri="{0D108BD9-81ED-4DB2-BD59-A6C34878D82A}">
                    <a16:rowId xmlns:a16="http://schemas.microsoft.com/office/drawing/2014/main" val="10014"/>
                  </a:ext>
                </a:extLst>
              </a:tr>
              <a:tr h="281628">
                <a:tc>
                  <a:txBody>
                    <a:bodyPr/>
                    <a:lstStyle/>
                    <a:p>
                      <a:r>
                        <a:rPr lang="en-US" sz="1100" dirty="0" smtClean="0"/>
                        <a:t>WATER RED/RETARDER</a:t>
                      </a:r>
                      <a:endParaRPr lang="en-US" sz="1100" b="1" dirty="0" smtClean="0"/>
                    </a:p>
                  </a:txBody>
                  <a:tcPr/>
                </a:tc>
                <a:tc>
                  <a:txBody>
                    <a:bodyPr/>
                    <a:lstStyle/>
                    <a:p>
                      <a:endParaRPr lang="en-US" sz="1100" b="0" dirty="0">
                        <a:solidFill>
                          <a:schemeClr val="tx1"/>
                        </a:solidFill>
                      </a:endParaRPr>
                    </a:p>
                  </a:txBody>
                  <a:tcPr/>
                </a:tc>
                <a:tc>
                  <a:txBody>
                    <a:bodyPr/>
                    <a:lstStyle/>
                    <a:p>
                      <a:endParaRPr lang="en-US" sz="1100" b="1" dirty="0">
                        <a:solidFill>
                          <a:srgbClr val="C00000"/>
                        </a:solidFill>
                      </a:endParaRPr>
                    </a:p>
                  </a:txBody>
                  <a:tcPr/>
                </a:tc>
                <a:tc>
                  <a:txBody>
                    <a:bodyPr/>
                    <a:lstStyle/>
                    <a:p>
                      <a:pPr algn="ctr"/>
                      <a:r>
                        <a:rPr lang="en-US" sz="1100" dirty="0" smtClean="0"/>
                        <a:t>XXXX</a:t>
                      </a:r>
                      <a:endParaRPr lang="en-US" sz="1100" b="1" dirty="0">
                        <a:solidFill>
                          <a:schemeClr val="tx1"/>
                        </a:solidFill>
                      </a:endParaRPr>
                    </a:p>
                  </a:txBody>
                  <a:tcPr>
                    <a:solidFill>
                      <a:schemeClr val="bg1">
                        <a:lumMod val="75000"/>
                      </a:schemeClr>
                    </a:solidFill>
                  </a:tcPr>
                </a:tc>
                <a:tc>
                  <a:txBody>
                    <a:bodyPr/>
                    <a:lstStyle/>
                    <a:p>
                      <a:endParaRPr lang="en-US" sz="1100" b="0" dirty="0">
                        <a:solidFill>
                          <a:schemeClr val="tx1"/>
                        </a:solidFill>
                      </a:endParaRPr>
                    </a:p>
                  </a:txBody>
                  <a:tcPr/>
                </a:tc>
                <a:extLst>
                  <a:ext uri="{0D108BD9-81ED-4DB2-BD59-A6C34878D82A}">
                    <a16:rowId xmlns:a16="http://schemas.microsoft.com/office/drawing/2014/main" val="10015"/>
                  </a:ext>
                </a:extLst>
              </a:tr>
            </a:tbl>
          </a:graphicData>
        </a:graphic>
      </p:graphicFrame>
      <p:sp>
        <p:nvSpPr>
          <p:cNvPr id="5" name="Rectangle 4"/>
          <p:cNvSpPr/>
          <p:nvPr/>
        </p:nvSpPr>
        <p:spPr>
          <a:xfrm>
            <a:off x="5521295" y="1511181"/>
            <a:ext cx="2632105" cy="3315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551918" y="1622488"/>
            <a:ext cx="3581400" cy="3154710"/>
          </a:xfrm>
          <a:prstGeom prst="rect">
            <a:avLst/>
          </a:prstGeom>
          <a:noFill/>
        </p:spPr>
        <p:txBody>
          <a:bodyPr wrap="square" rtlCol="0">
            <a:spAutoFit/>
          </a:bodyPr>
          <a:lstStyle/>
          <a:p>
            <a:r>
              <a:rPr lang="en-US" sz="1600" dirty="0" smtClean="0"/>
              <a:t>To calculate the amount of AEA to the nearest oz:</a:t>
            </a:r>
          </a:p>
          <a:p>
            <a:endParaRPr lang="en-US" sz="1500" dirty="0">
              <a:solidFill>
                <a:srgbClr val="C00000"/>
              </a:solidFill>
            </a:endParaRPr>
          </a:p>
          <a:p>
            <a:r>
              <a:rPr lang="en-US" sz="1500" dirty="0" smtClean="0">
                <a:solidFill>
                  <a:srgbClr val="C00000"/>
                </a:solidFill>
              </a:rPr>
              <a:t>(0.60/94) x 3615 = </a:t>
            </a:r>
            <a:r>
              <a:rPr lang="en-US" sz="1500" b="1" dirty="0" smtClean="0">
                <a:solidFill>
                  <a:srgbClr val="C00000"/>
                </a:solidFill>
              </a:rPr>
              <a:t>23 oz</a:t>
            </a:r>
            <a:endParaRPr lang="en-US" sz="1500" b="1" dirty="0">
              <a:solidFill>
                <a:srgbClr val="C00000"/>
              </a:solidFill>
            </a:endParaRPr>
          </a:p>
          <a:p>
            <a:r>
              <a:rPr lang="en-US" sz="1500" b="1" dirty="0" smtClean="0">
                <a:solidFill>
                  <a:srgbClr val="C00000"/>
                </a:solidFill>
              </a:rPr>
              <a:t>	OR</a:t>
            </a:r>
          </a:p>
          <a:p>
            <a:r>
              <a:rPr lang="en-US" sz="1500" dirty="0" smtClean="0">
                <a:solidFill>
                  <a:srgbClr val="C00000"/>
                </a:solidFill>
              </a:rPr>
              <a:t>(3615/94) x 0.60 = </a:t>
            </a:r>
            <a:r>
              <a:rPr lang="en-US" sz="1500" b="1" dirty="0" smtClean="0">
                <a:solidFill>
                  <a:srgbClr val="C00000"/>
                </a:solidFill>
              </a:rPr>
              <a:t>23 oz</a:t>
            </a:r>
          </a:p>
          <a:p>
            <a:endParaRPr lang="en-US" sz="1500" b="1" dirty="0">
              <a:solidFill>
                <a:srgbClr val="C00000"/>
              </a:solidFill>
            </a:endParaRPr>
          </a:p>
          <a:p>
            <a:r>
              <a:rPr lang="en-US" sz="1600" dirty="0" smtClean="0"/>
              <a:t>To calculate the amount of WRA to the nearest oz:</a:t>
            </a:r>
          </a:p>
          <a:p>
            <a:endParaRPr lang="en-US" sz="1500" b="1" dirty="0">
              <a:solidFill>
                <a:srgbClr val="C00000"/>
              </a:solidFill>
            </a:endParaRPr>
          </a:p>
          <a:p>
            <a:r>
              <a:rPr lang="en-US" sz="1500" dirty="0" smtClean="0">
                <a:solidFill>
                  <a:srgbClr val="C00000"/>
                </a:solidFill>
              </a:rPr>
              <a:t>(2.50/100) x 3615 = </a:t>
            </a:r>
            <a:r>
              <a:rPr lang="en-US" sz="1500" b="1" dirty="0" smtClean="0">
                <a:solidFill>
                  <a:srgbClr val="C00000"/>
                </a:solidFill>
              </a:rPr>
              <a:t>90 oz</a:t>
            </a:r>
            <a:endParaRPr lang="en-US" sz="1500" b="1" dirty="0">
              <a:solidFill>
                <a:srgbClr val="C00000"/>
              </a:solidFill>
            </a:endParaRPr>
          </a:p>
          <a:p>
            <a:r>
              <a:rPr lang="en-US" sz="1500" b="1" dirty="0" smtClean="0">
                <a:solidFill>
                  <a:srgbClr val="C00000"/>
                </a:solidFill>
              </a:rPr>
              <a:t>	OR</a:t>
            </a:r>
          </a:p>
          <a:p>
            <a:r>
              <a:rPr lang="en-US" sz="1500" dirty="0" smtClean="0">
                <a:solidFill>
                  <a:srgbClr val="C00000"/>
                </a:solidFill>
              </a:rPr>
              <a:t>(3615/100) x 2.5 = </a:t>
            </a:r>
            <a:r>
              <a:rPr lang="en-US" sz="1500" b="1" dirty="0" smtClean="0">
                <a:solidFill>
                  <a:srgbClr val="C00000"/>
                </a:solidFill>
              </a:rPr>
              <a:t>90 oz</a:t>
            </a:r>
          </a:p>
        </p:txBody>
      </p:sp>
      <p:sp>
        <p:nvSpPr>
          <p:cNvPr id="2" name="TextBox 1"/>
          <p:cNvSpPr txBox="1"/>
          <p:nvPr/>
        </p:nvSpPr>
        <p:spPr>
          <a:xfrm>
            <a:off x="3733800" y="5410200"/>
            <a:ext cx="609600" cy="369332"/>
          </a:xfrm>
          <a:prstGeom prst="rect">
            <a:avLst/>
          </a:prstGeom>
          <a:noFill/>
        </p:spPr>
        <p:txBody>
          <a:bodyPr wrap="square" rtlCol="0">
            <a:spAutoFit/>
          </a:bodyPr>
          <a:lstStyle/>
          <a:p>
            <a:r>
              <a:rPr lang="en-US" b="1" dirty="0" smtClean="0">
                <a:solidFill>
                  <a:srgbClr val="C00000"/>
                </a:solidFill>
              </a:rPr>
              <a:t>23</a:t>
            </a:r>
            <a:endParaRPr lang="en-US" b="1" dirty="0">
              <a:solidFill>
                <a:srgbClr val="C00000"/>
              </a:solidFill>
            </a:endParaRPr>
          </a:p>
        </p:txBody>
      </p:sp>
      <p:sp>
        <p:nvSpPr>
          <p:cNvPr id="11" name="TextBox 10"/>
          <p:cNvSpPr txBox="1"/>
          <p:nvPr/>
        </p:nvSpPr>
        <p:spPr>
          <a:xfrm>
            <a:off x="3733800" y="5739871"/>
            <a:ext cx="609600" cy="369332"/>
          </a:xfrm>
          <a:prstGeom prst="rect">
            <a:avLst/>
          </a:prstGeom>
          <a:noFill/>
        </p:spPr>
        <p:txBody>
          <a:bodyPr wrap="square" rtlCol="0">
            <a:spAutoFit/>
          </a:bodyPr>
          <a:lstStyle/>
          <a:p>
            <a:r>
              <a:rPr lang="en-US" b="1" dirty="0" smtClean="0">
                <a:solidFill>
                  <a:srgbClr val="C00000"/>
                </a:solidFill>
              </a:rPr>
              <a:t>90</a:t>
            </a:r>
            <a:endParaRPr lang="en-US" b="1" dirty="0">
              <a:solidFill>
                <a:srgbClr val="C00000"/>
              </a:solidFill>
            </a:endParaRPr>
          </a:p>
        </p:txBody>
      </p:sp>
      <p:sp>
        <p:nvSpPr>
          <p:cNvPr id="12" name="TextBox 11"/>
          <p:cNvSpPr txBox="1"/>
          <p:nvPr/>
        </p:nvSpPr>
        <p:spPr>
          <a:xfrm>
            <a:off x="6324600" y="5732641"/>
            <a:ext cx="609600" cy="369332"/>
          </a:xfrm>
          <a:prstGeom prst="rect">
            <a:avLst/>
          </a:prstGeom>
          <a:noFill/>
        </p:spPr>
        <p:txBody>
          <a:bodyPr wrap="square" rtlCol="0">
            <a:spAutoFit/>
          </a:bodyPr>
          <a:lstStyle/>
          <a:p>
            <a:r>
              <a:rPr lang="en-US" b="1" dirty="0" smtClean="0">
                <a:solidFill>
                  <a:srgbClr val="C00000"/>
                </a:solidFill>
              </a:rPr>
              <a:t>2.5</a:t>
            </a:r>
            <a:endParaRPr lang="en-US" b="1" dirty="0">
              <a:solidFill>
                <a:srgbClr val="C00000"/>
              </a:solidFill>
            </a:endParaRPr>
          </a:p>
        </p:txBody>
      </p:sp>
      <p:sp>
        <p:nvSpPr>
          <p:cNvPr id="13" name="TextBox 12"/>
          <p:cNvSpPr txBox="1"/>
          <p:nvPr/>
        </p:nvSpPr>
        <p:spPr>
          <a:xfrm>
            <a:off x="5521295" y="5410200"/>
            <a:ext cx="609600" cy="369332"/>
          </a:xfrm>
          <a:prstGeom prst="rect">
            <a:avLst/>
          </a:prstGeom>
          <a:noFill/>
        </p:spPr>
        <p:txBody>
          <a:bodyPr wrap="square" rtlCol="0">
            <a:spAutoFit/>
          </a:bodyPr>
          <a:lstStyle/>
          <a:p>
            <a:r>
              <a:rPr lang="en-US" b="1" dirty="0" smtClean="0">
                <a:solidFill>
                  <a:srgbClr val="C00000"/>
                </a:solidFill>
              </a:rPr>
              <a:t>0.6</a:t>
            </a:r>
            <a:endParaRPr lang="en-US" b="1" dirty="0">
              <a:solidFill>
                <a:srgbClr val="C00000"/>
              </a:solidFill>
            </a:endParaRPr>
          </a:p>
        </p:txBody>
      </p:sp>
      <p:sp>
        <p:nvSpPr>
          <p:cNvPr id="3" name="Rectangle 2"/>
          <p:cNvSpPr/>
          <p:nvPr/>
        </p:nvSpPr>
        <p:spPr>
          <a:xfrm>
            <a:off x="3657600" y="3048000"/>
            <a:ext cx="8382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309648662"/>
      </p:ext>
    </p:extLst>
  </p:cSld>
  <p:clrMapOvr>
    <a:masterClrMapping/>
  </p:clrMapOvr>
  <mc:AlternateContent xmlns:mc="http://schemas.openxmlformats.org/markup-compatibility/2006" xmlns:p14="http://schemas.microsoft.com/office/powerpoint/2010/main">
    <mc:Choice Requires="p14">
      <p:transition spd="slow" p14:dur="2000" advTm="105129"/>
    </mc:Choice>
    <mc:Fallback xmlns="">
      <p:transition spd="slow" advTm="105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4"/>
                </p:tgtEl>
              </p:cMediaNode>
            </p:audio>
          </p:childTnLst>
        </p:cTn>
      </p:par>
    </p:tnLst>
    <p:bldLst>
      <p:bldP spid="7" grpId="0"/>
      <p:bldP spid="2" grpId="0"/>
      <p:bldP spid="11" grpId="0"/>
      <p:bldP spid="12" grpId="0"/>
      <p:bldP spid="13"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p:extLst>
              <p:ext uri="{D42A27DB-BD31-4B8C-83A1-F6EECF244321}">
                <p14:modId xmlns:p14="http://schemas.microsoft.com/office/powerpoint/2010/main" val="3786799099"/>
              </p:ext>
            </p:extLst>
          </p:nvPr>
        </p:nvGraphicFramePr>
        <p:xfrm>
          <a:off x="436406" y="1120191"/>
          <a:ext cx="8229601" cy="4599838"/>
        </p:xfrm>
        <a:graphic>
          <a:graphicData uri="http://schemas.openxmlformats.org/drawingml/2006/table">
            <a:tbl>
              <a:tblPr/>
              <a:tblGrid>
                <a:gridCol w="571500">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971376">
                  <a:extLst>
                    <a:ext uri="{9D8B030D-6E8A-4147-A177-3AD203B41FA5}">
                      <a16:colId xmlns:a16="http://schemas.microsoft.com/office/drawing/2014/main" val="20002"/>
                    </a:ext>
                  </a:extLst>
                </a:gridCol>
                <a:gridCol w="1396767">
                  <a:extLst>
                    <a:ext uri="{9D8B030D-6E8A-4147-A177-3AD203B41FA5}">
                      <a16:colId xmlns:a16="http://schemas.microsoft.com/office/drawing/2014/main" val="20003"/>
                    </a:ext>
                  </a:extLst>
                </a:gridCol>
                <a:gridCol w="1421934">
                  <a:extLst>
                    <a:ext uri="{9D8B030D-6E8A-4147-A177-3AD203B41FA5}">
                      <a16:colId xmlns:a16="http://schemas.microsoft.com/office/drawing/2014/main" val="20004"/>
                    </a:ext>
                  </a:extLst>
                </a:gridCol>
                <a:gridCol w="1044429">
                  <a:extLst>
                    <a:ext uri="{9D8B030D-6E8A-4147-A177-3AD203B41FA5}">
                      <a16:colId xmlns:a16="http://schemas.microsoft.com/office/drawing/2014/main" val="20005"/>
                    </a:ext>
                  </a:extLst>
                </a:gridCol>
                <a:gridCol w="880844">
                  <a:extLst>
                    <a:ext uri="{9D8B030D-6E8A-4147-A177-3AD203B41FA5}">
                      <a16:colId xmlns:a16="http://schemas.microsoft.com/office/drawing/2014/main" val="20006"/>
                    </a:ext>
                  </a:extLst>
                </a:gridCol>
                <a:gridCol w="792760">
                  <a:extLst>
                    <a:ext uri="{9D8B030D-6E8A-4147-A177-3AD203B41FA5}">
                      <a16:colId xmlns:a16="http://schemas.microsoft.com/office/drawing/2014/main" val="20007"/>
                    </a:ext>
                  </a:extLst>
                </a:gridCol>
                <a:gridCol w="616591">
                  <a:extLst>
                    <a:ext uri="{9D8B030D-6E8A-4147-A177-3AD203B41FA5}">
                      <a16:colId xmlns:a16="http://schemas.microsoft.com/office/drawing/2014/main" val="20008"/>
                    </a:ext>
                  </a:extLst>
                </a:gridCol>
              </a:tblGrid>
              <a:tr h="369958">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1" i="0" u="sng"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a:noFill/>
                    </a:lnT>
                    <a:lnB>
                      <a:noFill/>
                    </a:lnB>
                  </a:tcPr>
                </a:tc>
                <a:extLst>
                  <a:ext uri="{0D108BD9-81ED-4DB2-BD59-A6C34878D82A}">
                    <a16:rowId xmlns:a16="http://schemas.microsoft.com/office/drawing/2014/main" val="10000"/>
                  </a:ext>
                </a:extLst>
              </a:tr>
              <a:tr h="188754">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8754">
                <a:tc>
                  <a:txBody>
                    <a:bodyPr/>
                    <a:lstStyle/>
                    <a:p>
                      <a:pPr algn="ctr" fontAlgn="b"/>
                      <a:r>
                        <a:rPr lang="en-US" sz="1100" b="0" i="0" u="none" strike="noStrike">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88754">
                <a:tc>
                  <a:txBody>
                    <a:bodyPr/>
                    <a:lstStyle/>
                    <a:p>
                      <a:pPr algn="ctr" fontAlgn="b"/>
                      <a:r>
                        <a:rPr lang="en-US" sz="1100" b="0" i="0" u="none" strike="noStrike">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1" i="0" u="none" strike="noStrike">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rowSpan="2">
                  <a:txBody>
                    <a:bodyPr/>
                    <a:lstStyle/>
                    <a:p>
                      <a:pPr algn="ctr" fontAlgn="b"/>
                      <a:r>
                        <a:rPr lang="en-US" sz="1100" b="1" i="0" u="none" strike="noStrike" dirty="0">
                          <a:solidFill>
                            <a:srgbClr val="000000"/>
                          </a:solidFill>
                          <a:effectLst/>
                          <a:latin typeface="Calibri"/>
                        </a:rPr>
                        <a:t>DISPATCH TICKET NUMBER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1" i="0" u="none" strike="noStrike">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81204">
                <a:tc>
                  <a:txBody>
                    <a:bodyPr/>
                    <a:lstStyle/>
                    <a:p>
                      <a:pPr algn="ctr" fontAlgn="b"/>
                      <a:r>
                        <a:rPr lang="en-US" sz="1100" b="0" i="0" u="none" strike="noStrike">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smtClean="0">
                          <a:solidFill>
                            <a:srgbClr val="000000"/>
                          </a:solidFill>
                          <a:effectLst/>
                          <a:latin typeface="Calibri"/>
                        </a:rPr>
                        <a:t>TRUCK #</a:t>
                      </a:r>
                      <a:endParaRPr lang="en-US" sz="1100" b="1"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a:solidFill>
                            <a:srgbClr val="000000"/>
                          </a:solidFill>
                          <a:effectLst/>
                          <a:latin typeface="Calibri"/>
                        </a:rPr>
                        <a:t>FILE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a:solidFill>
                            <a:srgbClr val="000000"/>
                          </a:solidFill>
                          <a:effectLst/>
                          <a:latin typeface="Calibri"/>
                        </a:rPr>
                        <a:t>USER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a:txBody>
                    <a:bodyPr/>
                    <a:lstStyle/>
                    <a:p>
                      <a:pPr algn="ctr" fontAlgn="b"/>
                      <a:r>
                        <a:rPr lang="en-US" sz="1100" b="1" i="0" u="none" strike="noStrike">
                          <a:solidFill>
                            <a:srgbClr val="000000"/>
                          </a:solidFill>
                          <a:effectLst/>
                          <a:latin typeface="Calibri"/>
                        </a:rPr>
                        <a:t>TICKET ID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1" i="0" u="none" strike="noStrike">
                          <a:solidFill>
                            <a:srgbClr val="000000"/>
                          </a:solidFill>
                          <a:effectLst/>
                          <a:latin typeface="Calibri"/>
                        </a:rPr>
                        <a:t>BATCH TIME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a:solidFill>
                            <a:srgbClr val="000000"/>
                          </a:solidFill>
                          <a:effectLst/>
                          <a:latin typeface="Calibri"/>
                        </a:rPr>
                        <a:t>DATE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81204">
                <a:tc>
                  <a:txBody>
                    <a:bodyPr/>
                    <a:lstStyle/>
                    <a:p>
                      <a:pPr algn="ctr" fontAlgn="b"/>
                      <a:r>
                        <a:rPr lang="en-US" sz="1100" b="0" i="0" u="none" strike="noStrike">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a:rPr>
                        <a:t>46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10.426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C. Breeze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159587</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20907</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12:06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10/31/2016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81204">
                <a:tc>
                  <a:txBody>
                    <a:bodyPr/>
                    <a:lstStyle/>
                    <a:p>
                      <a:pPr algn="ctr" fontAlgn="b"/>
                      <a:r>
                        <a:rPr lang="en-US" sz="1100" b="0" i="0" u="none" strike="noStrike">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81204">
                <a:tc>
                  <a:txBody>
                    <a:bodyPr/>
                    <a:lstStyle/>
                    <a:p>
                      <a:pPr algn="ctr" fontAlgn="b"/>
                      <a:r>
                        <a:rPr lang="en-US" sz="1100" b="0" i="0" u="none" strike="noStrike">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a:solidFill>
                            <a:srgbClr val="000000"/>
                          </a:solidFill>
                          <a:effectLst/>
                          <a:latin typeface="Calibri"/>
                        </a:rPr>
                        <a:t>LOAD SIZE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a:solidFill>
                            <a:srgbClr val="000000"/>
                          </a:solidFill>
                          <a:effectLst/>
                          <a:latin typeface="Calibri"/>
                        </a:rPr>
                        <a:t>MIX CODE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a:solidFill>
                            <a:srgbClr val="000000"/>
                          </a:solidFill>
                          <a:effectLst/>
                          <a:latin typeface="Calibri"/>
                        </a:rPr>
                        <a:t>RETURNED QUANTITY</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fontAlgn="b"/>
                      <a:r>
                        <a:rPr lang="en-US" sz="1100" b="1" i="0" u="none" strike="noStrike">
                          <a:solidFill>
                            <a:srgbClr val="000000"/>
                          </a:solidFill>
                          <a:effectLst/>
                          <a:latin typeface="Calibri"/>
                        </a:rPr>
                        <a:t>CUMMULATIVE YARDS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ctr" fontAlgn="b"/>
                      <a:r>
                        <a:rPr lang="en-US" sz="1100" b="0" i="0" u="none" strike="noStrike">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81204">
                <a:tc>
                  <a:txBody>
                    <a:bodyPr/>
                    <a:lstStyle/>
                    <a:p>
                      <a:pPr algn="ctr" fontAlgn="b"/>
                      <a:r>
                        <a:rPr lang="en-US" sz="1100" b="0" i="0" u="none" strike="noStrike">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a:rPr>
                        <a:t>5.00 CY</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31614E 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n-US" sz="1100" b="0" i="0" u="none" strike="noStrike" dirty="0" smtClean="0">
                          <a:solidFill>
                            <a:srgbClr val="000000"/>
                          </a:solidFill>
                          <a:effectLst/>
                          <a:latin typeface="Calibri"/>
                        </a:rPr>
                        <a:t>10 Y</a:t>
                      </a:r>
                      <a:endParaRPr lang="en-US" sz="1100" b="0"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0" i="0" u="none" strike="noStrike">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81204">
                <a:tc>
                  <a:txBody>
                    <a:bodyPr/>
                    <a:lstStyle/>
                    <a:p>
                      <a:pPr algn="ctr" fontAlgn="b"/>
                      <a:r>
                        <a:rPr lang="en-US" sz="1100" b="0" i="0" u="none" strike="noStrike">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81204">
                <a:tc>
                  <a:txBody>
                    <a:bodyPr/>
                    <a:lstStyle/>
                    <a:p>
                      <a:pPr algn="ctr" fontAlgn="b"/>
                      <a:r>
                        <a:rPr lang="en-US" sz="1100" b="0" i="0" u="none" strike="noStrike">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a:solidFill>
                            <a:srgbClr val="000000"/>
                          </a:solidFill>
                          <a:effectLst/>
                          <a:latin typeface="Calibri"/>
                        </a:rPr>
                        <a:t>MATERIAL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DESIGN QTY (SSD/YD)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TARGET WEIGHT</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BATCHED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 Var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 Moisture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88754">
                <a:tc>
                  <a:txBody>
                    <a:bodyPr/>
                    <a:lstStyle/>
                    <a:p>
                      <a:pPr algn="ctr" fontAlgn="b"/>
                      <a:r>
                        <a:rPr lang="en-US" sz="1100" b="0" i="0" u="none" strike="noStrike">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Coarse Agg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1844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9175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9267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1.00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0.50%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181204">
                <a:tc>
                  <a:txBody>
                    <a:bodyPr/>
                    <a:lstStyle/>
                    <a:p>
                      <a:pPr algn="ctr" fontAlgn="b"/>
                      <a:r>
                        <a:rPr lang="en-US" sz="1100" b="0" i="0" u="none" strike="noStrike">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Int Agg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225796">
                <a:tc>
                  <a:txBody>
                    <a:bodyPr/>
                    <a:lstStyle/>
                    <a:p>
                      <a:pPr algn="ctr" fontAlgn="b"/>
                      <a:r>
                        <a:rPr lang="en-US" sz="1100" b="0" i="0" u="none" strike="noStrike">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Fine Agg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1036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4980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4905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-1.51</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4.00%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181204">
                <a:tc>
                  <a:txBody>
                    <a:bodyPr/>
                    <a:lstStyle/>
                    <a:p>
                      <a:pPr algn="ctr" fontAlgn="b"/>
                      <a:r>
                        <a:rPr lang="en-US" sz="1100" b="0" i="0" u="none" strike="noStrike">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Total Agg (lbs)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14155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181204">
                <a:tc>
                  <a:txBody>
                    <a:bodyPr/>
                    <a:lstStyle/>
                    <a:p>
                      <a:pPr algn="ctr" fontAlgn="b"/>
                      <a:r>
                        <a:rPr lang="en-US" sz="1100" b="0" i="0" u="none" strike="noStrike">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Cement</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613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3065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3096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1.01</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5"/>
                  </a:ext>
                </a:extLst>
              </a:tr>
              <a:tr h="181204">
                <a:tc>
                  <a:txBody>
                    <a:bodyPr/>
                    <a:lstStyle/>
                    <a:p>
                      <a:pPr algn="ctr" fontAlgn="b"/>
                      <a:r>
                        <a:rPr lang="en-US" sz="1100" b="0" i="0" u="none" strike="noStrike">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Fly Ash</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110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550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578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5.09</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6"/>
                  </a:ext>
                </a:extLst>
              </a:tr>
              <a:tr h="181204">
                <a:tc>
                  <a:txBody>
                    <a:bodyPr/>
                    <a:lstStyle/>
                    <a:p>
                      <a:pPr algn="ctr" fontAlgn="b"/>
                      <a:r>
                        <a:rPr lang="en-US" sz="1100" b="0" i="0" u="none" strike="noStrike">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WR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2.5 oz/ 100 Lbs.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7"/>
                  </a:ext>
                </a:extLst>
              </a:tr>
              <a:tr h="181204">
                <a:tc>
                  <a:txBody>
                    <a:bodyPr/>
                    <a:lstStyle/>
                    <a:p>
                      <a:pPr algn="ctr" fontAlgn="b"/>
                      <a:r>
                        <a:rPr lang="en-US" sz="1100" b="0" i="0" u="none" strike="noStrike">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Air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0.6 oz/bag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8"/>
                  </a:ext>
                </a:extLst>
              </a:tr>
              <a:tr h="181204">
                <a:tc>
                  <a:txBody>
                    <a:bodyPr/>
                    <a:lstStyle/>
                    <a:p>
                      <a:pPr algn="ctr" fontAlgn="b"/>
                      <a:r>
                        <a:rPr lang="en-US" sz="1100" b="0" i="0" u="none" strike="noStrike">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Water (lbs)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334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1425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9"/>
                  </a:ext>
                </a:extLst>
              </a:tr>
              <a:tr h="181204">
                <a:tc>
                  <a:txBody>
                    <a:bodyPr/>
                    <a:lstStyle/>
                    <a:p>
                      <a:pPr algn="ctr" fontAlgn="b"/>
                      <a:r>
                        <a:rPr lang="en-US" sz="1100" b="0" i="0" u="none" strike="noStrike">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Water (gal)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171 gal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154 gal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0"/>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1"/>
                  </a:ext>
                </a:extLst>
              </a:tr>
            </a:tbl>
          </a:graphicData>
        </a:graphic>
      </p:graphicFrame>
      <p:sp>
        <p:nvSpPr>
          <p:cNvPr id="5" name="Rectangle 4"/>
          <p:cNvSpPr/>
          <p:nvPr/>
        </p:nvSpPr>
        <p:spPr>
          <a:xfrm>
            <a:off x="464320" y="304800"/>
            <a:ext cx="8225847" cy="1015663"/>
          </a:xfrm>
          <a:prstGeom prst="rect">
            <a:avLst/>
          </a:prstGeom>
        </p:spPr>
        <p:txBody>
          <a:bodyPr wrap="square">
            <a:spAutoFit/>
          </a:bodyPr>
          <a:lstStyle/>
          <a:p>
            <a:r>
              <a:rPr lang="en-US" sz="2000" b="1" dirty="0">
                <a:solidFill>
                  <a:srgbClr val="990000"/>
                </a:solidFill>
              </a:rPr>
              <a:t>STEP 12. </a:t>
            </a:r>
            <a:r>
              <a:rPr lang="en-US" sz="2000" dirty="0"/>
              <a:t>Using the batch ticket values (</a:t>
            </a:r>
            <a:r>
              <a:rPr lang="en-US" sz="2000" b="1" dirty="0"/>
              <a:t>actual proportions that are in the truck or central mixer), </a:t>
            </a:r>
            <a:r>
              <a:rPr lang="en-US" sz="2000" dirty="0"/>
              <a:t>fill in the Actual Batch Weight values.  Verify that a double batch was/was not required.</a:t>
            </a: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5105400" y="3048000"/>
            <a:ext cx="1524000" cy="2667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82162484"/>
      </p:ext>
    </p:extLst>
  </p:cSld>
  <p:clrMapOvr>
    <a:masterClrMapping/>
  </p:clrMapOvr>
  <mc:AlternateContent xmlns:mc="http://schemas.openxmlformats.org/markup-compatibility/2006" xmlns:p14="http://schemas.microsoft.com/office/powerpoint/2010/main">
    <mc:Choice Requires="p14">
      <p:transition spd="slow" p14:dur="2000" advTm="23029"/>
    </mc:Choice>
    <mc:Fallback xmlns="">
      <p:transition spd="slow" advTm="23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00" y="1657350"/>
            <a:ext cx="2298700" cy="34480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2224" y="1582261"/>
            <a:ext cx="6581775" cy="3797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152400" y="228600"/>
            <a:ext cx="8915400" cy="35353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rgbClr val="990000"/>
                </a:solidFill>
              </a:rPr>
              <a:t>STEP 12. </a:t>
            </a:r>
            <a:r>
              <a:rPr lang="en-US" sz="2400" dirty="0" smtClean="0"/>
              <a:t>Using the batch ticket values (</a:t>
            </a:r>
            <a:r>
              <a:rPr lang="en-US" sz="2400" b="1" dirty="0" smtClean="0"/>
              <a:t>actual proportions that are in the truck or central mixer), </a:t>
            </a:r>
            <a:r>
              <a:rPr lang="en-US" sz="2400" dirty="0" smtClean="0"/>
              <a:t>fill in the Actual Batch Weight values.  Verify that a double batch was/was not required.</a:t>
            </a:r>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a:p>
        </p:txBody>
      </p:sp>
      <p:sp>
        <p:nvSpPr>
          <p:cNvPr id="5" name="Rectangle 4"/>
          <p:cNvSpPr/>
          <p:nvPr/>
        </p:nvSpPr>
        <p:spPr>
          <a:xfrm>
            <a:off x="1528515" y="2819400"/>
            <a:ext cx="914400" cy="2209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7391400" y="2391795"/>
            <a:ext cx="762000" cy="276999"/>
          </a:xfrm>
          <a:prstGeom prst="rect">
            <a:avLst/>
          </a:prstGeom>
          <a:noFill/>
        </p:spPr>
        <p:txBody>
          <a:bodyPr wrap="square" rtlCol="0">
            <a:spAutoFit/>
          </a:bodyPr>
          <a:lstStyle/>
          <a:p>
            <a:r>
              <a:rPr lang="en-US" sz="1200" b="1" dirty="0" smtClean="0">
                <a:solidFill>
                  <a:srgbClr val="C00000"/>
                </a:solidFill>
              </a:rPr>
              <a:t>3096</a:t>
            </a:r>
            <a:endParaRPr lang="en-US" sz="1200" b="1" dirty="0">
              <a:solidFill>
                <a:srgbClr val="C00000"/>
              </a:solidFill>
            </a:endParaRPr>
          </a:p>
        </p:txBody>
      </p:sp>
      <p:sp>
        <p:nvSpPr>
          <p:cNvPr id="14" name="TextBox 13"/>
          <p:cNvSpPr txBox="1"/>
          <p:nvPr/>
        </p:nvSpPr>
        <p:spPr>
          <a:xfrm>
            <a:off x="7391400" y="2571996"/>
            <a:ext cx="762000" cy="276999"/>
          </a:xfrm>
          <a:prstGeom prst="rect">
            <a:avLst/>
          </a:prstGeom>
          <a:noFill/>
        </p:spPr>
        <p:txBody>
          <a:bodyPr wrap="square" rtlCol="0">
            <a:spAutoFit/>
          </a:bodyPr>
          <a:lstStyle/>
          <a:p>
            <a:r>
              <a:rPr lang="en-US" sz="1200" b="1" dirty="0" smtClean="0">
                <a:solidFill>
                  <a:srgbClr val="C00000"/>
                </a:solidFill>
              </a:rPr>
              <a:t>578</a:t>
            </a:r>
            <a:endParaRPr lang="en-US" sz="1200" b="1" dirty="0">
              <a:solidFill>
                <a:srgbClr val="C00000"/>
              </a:solidFill>
            </a:endParaRPr>
          </a:p>
        </p:txBody>
      </p:sp>
      <p:sp>
        <p:nvSpPr>
          <p:cNvPr id="16" name="TextBox 15"/>
          <p:cNvSpPr txBox="1"/>
          <p:nvPr/>
        </p:nvSpPr>
        <p:spPr>
          <a:xfrm>
            <a:off x="7391400" y="3137840"/>
            <a:ext cx="762000" cy="276999"/>
          </a:xfrm>
          <a:prstGeom prst="rect">
            <a:avLst/>
          </a:prstGeom>
          <a:noFill/>
        </p:spPr>
        <p:txBody>
          <a:bodyPr wrap="square" rtlCol="0">
            <a:spAutoFit/>
          </a:bodyPr>
          <a:lstStyle/>
          <a:p>
            <a:r>
              <a:rPr lang="en-US" sz="1200" b="1" dirty="0" smtClean="0">
                <a:solidFill>
                  <a:srgbClr val="C00000"/>
                </a:solidFill>
              </a:rPr>
              <a:t>9267</a:t>
            </a:r>
            <a:endParaRPr lang="en-US" sz="1200" b="1" dirty="0">
              <a:solidFill>
                <a:srgbClr val="C00000"/>
              </a:solidFill>
            </a:endParaRPr>
          </a:p>
        </p:txBody>
      </p:sp>
      <p:sp>
        <p:nvSpPr>
          <p:cNvPr id="17" name="TextBox 16"/>
          <p:cNvSpPr txBox="1"/>
          <p:nvPr/>
        </p:nvSpPr>
        <p:spPr>
          <a:xfrm>
            <a:off x="7391400" y="3342713"/>
            <a:ext cx="762000" cy="276999"/>
          </a:xfrm>
          <a:prstGeom prst="rect">
            <a:avLst/>
          </a:prstGeom>
          <a:noFill/>
        </p:spPr>
        <p:txBody>
          <a:bodyPr wrap="square" rtlCol="0">
            <a:spAutoFit/>
          </a:bodyPr>
          <a:lstStyle/>
          <a:p>
            <a:r>
              <a:rPr lang="en-US" sz="1200" b="1" dirty="0" smtClean="0">
                <a:solidFill>
                  <a:srgbClr val="C00000"/>
                </a:solidFill>
              </a:rPr>
              <a:t>4905</a:t>
            </a:r>
            <a:endParaRPr lang="en-US" sz="1200" b="1" dirty="0">
              <a:solidFill>
                <a:srgbClr val="C00000"/>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830581238"/>
      </p:ext>
    </p:extLst>
  </p:cSld>
  <p:clrMapOvr>
    <a:masterClrMapping/>
  </p:clrMapOvr>
  <mc:AlternateContent xmlns:mc="http://schemas.openxmlformats.org/markup-compatibility/2006" xmlns:p14="http://schemas.microsoft.com/office/powerpoint/2010/main">
    <mc:Choice Requires="p14">
      <p:transition spd="slow" p14:dur="2000" advTm="36875"/>
    </mc:Choice>
    <mc:Fallback xmlns="">
      <p:transition spd="slow" advTm="36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7" grpId="0"/>
      <p:bldP spid="14"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99" y="1481202"/>
            <a:ext cx="7896225" cy="4612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3764" y="228600"/>
            <a:ext cx="8574992" cy="1015663"/>
          </a:xfrm>
          <a:prstGeom prst="rect">
            <a:avLst/>
          </a:prstGeom>
        </p:spPr>
        <p:txBody>
          <a:bodyPr wrap="square">
            <a:spAutoFit/>
          </a:bodyPr>
          <a:lstStyle/>
          <a:p>
            <a:r>
              <a:rPr lang="en-US" sz="2000" b="1" dirty="0">
                <a:solidFill>
                  <a:srgbClr val="990000"/>
                </a:solidFill>
              </a:rPr>
              <a:t>STEP </a:t>
            </a:r>
            <a:r>
              <a:rPr lang="en-US" sz="2000" b="1" dirty="0" smtClean="0">
                <a:solidFill>
                  <a:srgbClr val="990000"/>
                </a:solidFill>
              </a:rPr>
              <a:t>13. </a:t>
            </a:r>
            <a:r>
              <a:rPr lang="en-US" sz="2000" dirty="0" smtClean="0"/>
              <a:t>To determine the total cementitious material quantity, add the cement, fly ash and silica fume weights. Place this value in the appropriate space.</a:t>
            </a:r>
          </a:p>
          <a:p>
            <a:endParaRPr lang="en-US" sz="2000" dirty="0"/>
          </a:p>
        </p:txBody>
      </p:sp>
      <p:sp>
        <p:nvSpPr>
          <p:cNvPr id="3" name="Rectangle 2"/>
          <p:cNvSpPr/>
          <p:nvPr/>
        </p:nvSpPr>
        <p:spPr>
          <a:xfrm>
            <a:off x="228600" y="1013430"/>
            <a:ext cx="2925801" cy="461665"/>
          </a:xfrm>
          <a:prstGeom prst="rect">
            <a:avLst/>
          </a:prstGeom>
        </p:spPr>
        <p:txBody>
          <a:bodyPr wrap="none">
            <a:spAutoFit/>
          </a:bodyPr>
          <a:lstStyle/>
          <a:p>
            <a:r>
              <a:rPr lang="en-US" sz="2400" dirty="0" smtClean="0">
                <a:solidFill>
                  <a:srgbClr val="C00000"/>
                </a:solidFill>
              </a:rPr>
              <a:t>3096 + 578 + 0 = </a:t>
            </a:r>
            <a:r>
              <a:rPr lang="en-US" sz="2400" b="1" dirty="0" smtClean="0">
                <a:solidFill>
                  <a:srgbClr val="C00000"/>
                </a:solidFill>
              </a:rPr>
              <a:t>3674</a:t>
            </a:r>
          </a:p>
        </p:txBody>
      </p:sp>
      <p:sp>
        <p:nvSpPr>
          <p:cNvPr id="4" name="TextBox 3"/>
          <p:cNvSpPr txBox="1"/>
          <p:nvPr/>
        </p:nvSpPr>
        <p:spPr>
          <a:xfrm>
            <a:off x="6261049" y="3124200"/>
            <a:ext cx="1181722" cy="338554"/>
          </a:xfrm>
          <a:prstGeom prst="rect">
            <a:avLst/>
          </a:prstGeom>
          <a:noFill/>
        </p:spPr>
        <p:txBody>
          <a:bodyPr wrap="square" rtlCol="0">
            <a:spAutoFit/>
          </a:bodyPr>
          <a:lstStyle/>
          <a:p>
            <a:r>
              <a:rPr lang="en-US" sz="1600" b="1" dirty="0" smtClean="0">
                <a:solidFill>
                  <a:srgbClr val="C00000"/>
                </a:solidFill>
              </a:rPr>
              <a:t>3674</a:t>
            </a:r>
            <a:endParaRPr lang="en-US" sz="1600" b="1" dirty="0">
              <a:solidFill>
                <a:srgbClr val="C00000"/>
              </a:solidFill>
            </a:endParaRPr>
          </a:p>
        </p:txBody>
      </p:sp>
      <p:sp>
        <p:nvSpPr>
          <p:cNvPr id="2" name="Rectangle 1"/>
          <p:cNvSpPr/>
          <p:nvPr/>
        </p:nvSpPr>
        <p:spPr>
          <a:xfrm>
            <a:off x="6261050" y="2438400"/>
            <a:ext cx="1282750" cy="685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795410540"/>
      </p:ext>
    </p:extLst>
  </p:cSld>
  <p:clrMapOvr>
    <a:masterClrMapping/>
  </p:clrMapOvr>
  <mc:AlternateContent xmlns:mc="http://schemas.openxmlformats.org/markup-compatibility/2006" xmlns:p14="http://schemas.microsoft.com/office/powerpoint/2010/main">
    <mc:Choice Requires="p14">
      <p:transition spd="slow" p14:dur="2000" advTm="32593"/>
    </mc:Choice>
    <mc:Fallback xmlns="">
      <p:transition spd="slow" advTm="32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693" y="1243860"/>
            <a:ext cx="8305800" cy="4770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26" name="Content Placeholder 2"/>
          <p:cNvSpPr txBox="1">
            <a:spLocks/>
          </p:cNvSpPr>
          <p:nvPr/>
        </p:nvSpPr>
        <p:spPr>
          <a:xfrm>
            <a:off x="292693" y="122103"/>
            <a:ext cx="8563598" cy="35353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smtClean="0">
                <a:solidFill>
                  <a:srgbClr val="990000"/>
                </a:solidFill>
              </a:rPr>
              <a:t>STEP 14. </a:t>
            </a:r>
            <a:r>
              <a:rPr lang="en-US" sz="2000" dirty="0" smtClean="0"/>
              <a:t>From the batch ticket obtain the actual batched water in gallons from the “Batched” column.</a:t>
            </a:r>
          </a:p>
          <a:p>
            <a:pPr marL="0" indent="0">
              <a:buFont typeface="Arial" panose="020B0604020202020204" pitchFamily="34" charset="0"/>
              <a:buNone/>
            </a:pPr>
            <a:r>
              <a:rPr lang="en-US" sz="2000" dirty="0" smtClean="0">
                <a:solidFill>
                  <a:srgbClr val="C00000"/>
                </a:solidFill>
              </a:rPr>
              <a:t>* Some plants weigh water and it will already be given in pounds.</a:t>
            </a:r>
          </a:p>
          <a:p>
            <a:pPr marL="0" indent="0">
              <a:buFont typeface="Arial" panose="020B0604020202020204" pitchFamily="34" charset="0"/>
              <a:buNone/>
            </a:pPr>
            <a:endParaRPr lang="en-US" sz="2000" dirty="0"/>
          </a:p>
        </p:txBody>
      </p:sp>
      <p:sp>
        <p:nvSpPr>
          <p:cNvPr id="3" name="TextBox 2"/>
          <p:cNvSpPr txBox="1"/>
          <p:nvPr/>
        </p:nvSpPr>
        <p:spPr>
          <a:xfrm>
            <a:off x="6163733" y="4724400"/>
            <a:ext cx="838200" cy="307777"/>
          </a:xfrm>
          <a:prstGeom prst="rect">
            <a:avLst/>
          </a:prstGeom>
          <a:noFill/>
        </p:spPr>
        <p:txBody>
          <a:bodyPr wrap="square" rtlCol="0">
            <a:spAutoFit/>
          </a:bodyPr>
          <a:lstStyle/>
          <a:p>
            <a:r>
              <a:rPr lang="en-US" sz="1400" b="1" dirty="0" smtClean="0">
                <a:solidFill>
                  <a:srgbClr val="C00000"/>
                </a:solidFill>
              </a:rPr>
              <a:t>154</a:t>
            </a:r>
            <a:endParaRPr lang="en-US" sz="1400" b="1" dirty="0">
              <a:solidFill>
                <a:srgbClr val="C0000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91137613"/>
      </p:ext>
    </p:extLst>
  </p:cSld>
  <p:clrMapOvr>
    <a:masterClrMapping/>
  </p:clrMapOvr>
  <mc:AlternateContent xmlns:mc="http://schemas.openxmlformats.org/markup-compatibility/2006" xmlns:p14="http://schemas.microsoft.com/office/powerpoint/2010/main">
    <mc:Choice Requires="p14">
      <p:transition spd="slow" p14:dur="2000" advTm="26084"/>
    </mc:Choice>
    <mc:Fallback xmlns="">
      <p:transition spd="slow" advTm="26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745396"/>
            <a:ext cx="7467599" cy="4373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152400"/>
            <a:ext cx="8574992" cy="1323439"/>
          </a:xfrm>
          <a:prstGeom prst="rect">
            <a:avLst/>
          </a:prstGeom>
        </p:spPr>
        <p:txBody>
          <a:bodyPr wrap="square">
            <a:spAutoFit/>
          </a:bodyPr>
          <a:lstStyle/>
          <a:p>
            <a:r>
              <a:rPr lang="en-US" sz="2000" b="1" dirty="0">
                <a:solidFill>
                  <a:srgbClr val="990000"/>
                </a:solidFill>
              </a:rPr>
              <a:t>STEP </a:t>
            </a:r>
            <a:r>
              <a:rPr lang="en-US" sz="2000" b="1" dirty="0" smtClean="0">
                <a:solidFill>
                  <a:srgbClr val="990000"/>
                </a:solidFill>
              </a:rPr>
              <a:t>14. </a:t>
            </a:r>
            <a:r>
              <a:rPr lang="en-US" sz="2000" dirty="0" smtClean="0"/>
              <a:t>If the batch ticket does not give the weight of water in pounds, take the number of gallons and multiply by 8.33 to get the pounds to the nearest whole number.</a:t>
            </a:r>
          </a:p>
          <a:p>
            <a:endParaRPr lang="en-US" sz="2000" b="1" dirty="0" smtClean="0">
              <a:solidFill>
                <a:srgbClr val="C00000"/>
              </a:solidFill>
            </a:endParaRPr>
          </a:p>
        </p:txBody>
      </p:sp>
      <p:sp>
        <p:nvSpPr>
          <p:cNvPr id="25" name="TextBox 24"/>
          <p:cNvSpPr txBox="1"/>
          <p:nvPr/>
        </p:nvSpPr>
        <p:spPr>
          <a:xfrm>
            <a:off x="6248400" y="5181600"/>
            <a:ext cx="762000" cy="276999"/>
          </a:xfrm>
          <a:prstGeom prst="rect">
            <a:avLst/>
          </a:prstGeom>
          <a:noFill/>
        </p:spPr>
        <p:txBody>
          <a:bodyPr wrap="square" rtlCol="0">
            <a:spAutoFit/>
          </a:bodyPr>
          <a:lstStyle/>
          <a:p>
            <a:r>
              <a:rPr lang="en-US" sz="1200" b="1" dirty="0" smtClean="0">
                <a:solidFill>
                  <a:srgbClr val="C00000"/>
                </a:solidFill>
              </a:rPr>
              <a:t>1283</a:t>
            </a:r>
            <a:endParaRPr lang="en-US" sz="1200" b="1" dirty="0">
              <a:solidFill>
                <a:srgbClr val="C00000"/>
              </a:solidFill>
            </a:endParaRPr>
          </a:p>
        </p:txBody>
      </p:sp>
      <p:sp>
        <p:nvSpPr>
          <p:cNvPr id="3" name="Rectangle 2"/>
          <p:cNvSpPr/>
          <p:nvPr/>
        </p:nvSpPr>
        <p:spPr>
          <a:xfrm>
            <a:off x="228600" y="914399"/>
            <a:ext cx="4572000" cy="830997"/>
          </a:xfrm>
          <a:prstGeom prst="rect">
            <a:avLst/>
          </a:prstGeom>
        </p:spPr>
        <p:txBody>
          <a:bodyPr>
            <a:spAutoFit/>
          </a:bodyPr>
          <a:lstStyle/>
          <a:p>
            <a:endParaRPr lang="en-US" sz="2400" dirty="0" smtClean="0"/>
          </a:p>
          <a:p>
            <a:r>
              <a:rPr lang="en-US" sz="2400" dirty="0" smtClean="0">
                <a:solidFill>
                  <a:srgbClr val="C00000"/>
                </a:solidFill>
              </a:rPr>
              <a:t>154 x 8.33 = </a:t>
            </a:r>
            <a:r>
              <a:rPr lang="en-US" sz="2400" b="1" dirty="0" smtClean="0">
                <a:solidFill>
                  <a:srgbClr val="C00000"/>
                </a:solidFill>
              </a:rPr>
              <a:t>1283</a:t>
            </a:r>
          </a:p>
        </p:txBody>
      </p:sp>
      <p:sp>
        <p:nvSpPr>
          <p:cNvPr id="4" name="Rectangle 3"/>
          <p:cNvSpPr/>
          <p:nvPr/>
        </p:nvSpPr>
        <p:spPr>
          <a:xfrm>
            <a:off x="6226820" y="4947605"/>
            <a:ext cx="1164579"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412791722"/>
      </p:ext>
    </p:extLst>
  </p:cSld>
  <p:clrMapOvr>
    <a:masterClrMapping/>
  </p:clrMapOvr>
  <mc:AlternateContent xmlns:mc="http://schemas.openxmlformats.org/markup-compatibility/2006" xmlns:p14="http://schemas.microsoft.com/office/powerpoint/2010/main">
    <mc:Choice Requires="p14">
      <p:transition spd="slow" p14:dur="2000" advTm="24898"/>
    </mc:Choice>
    <mc:Fallback xmlns="">
      <p:transition spd="slow" advTm="24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5" grpId="0"/>
      <p:bldP spid="3"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752600"/>
            <a:ext cx="7759082" cy="4472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152400" y="152401"/>
            <a:ext cx="8563598" cy="2286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500" b="1" dirty="0" smtClean="0">
                <a:solidFill>
                  <a:srgbClr val="990000"/>
                </a:solidFill>
              </a:rPr>
              <a:t>STEP 15. </a:t>
            </a:r>
            <a:r>
              <a:rPr lang="en-US" sz="1500" dirty="0" smtClean="0"/>
              <a:t>Evaluate the actual batch weights to determine if they meet the acceptable “Theoretical Batch Values”. Place a mark in the corresponding YES box for proportions that are within the acceptable range.  Place a mark in the NO box for proportions that are outside of the acceptable range. </a:t>
            </a:r>
          </a:p>
          <a:p>
            <a:pPr marL="0" indent="0">
              <a:buFont typeface="Arial" panose="020B0604020202020204" pitchFamily="34" charset="0"/>
              <a:buNone/>
            </a:pPr>
            <a:endParaRPr lang="en-US" sz="700" dirty="0"/>
          </a:p>
          <a:p>
            <a:pPr marL="0" indent="0">
              <a:buFont typeface="Arial" panose="020B0604020202020204" pitchFamily="34" charset="0"/>
              <a:buNone/>
            </a:pPr>
            <a:endParaRPr lang="en-US" sz="1400" dirty="0" smtClean="0"/>
          </a:p>
          <a:p>
            <a:pPr marL="0" indent="0">
              <a:buFont typeface="Arial" panose="020B0604020202020204" pitchFamily="34" charset="0"/>
              <a:buNone/>
            </a:pPr>
            <a:endParaRPr lang="en-US" sz="1400" dirty="0"/>
          </a:p>
        </p:txBody>
      </p:sp>
      <p:sp>
        <p:nvSpPr>
          <p:cNvPr id="4" name="TextBox 3"/>
          <p:cNvSpPr txBox="1"/>
          <p:nvPr/>
        </p:nvSpPr>
        <p:spPr>
          <a:xfrm>
            <a:off x="7543800" y="2667000"/>
            <a:ext cx="389840" cy="338554"/>
          </a:xfrm>
          <a:prstGeom prst="rect">
            <a:avLst/>
          </a:prstGeom>
          <a:noFill/>
        </p:spPr>
        <p:txBody>
          <a:bodyPr wrap="square" rtlCol="0">
            <a:spAutoFit/>
          </a:bodyPr>
          <a:lstStyle/>
          <a:p>
            <a:r>
              <a:rPr lang="en-US" sz="1600" b="1" dirty="0" smtClean="0">
                <a:solidFill>
                  <a:srgbClr val="C00000"/>
                </a:solidFill>
              </a:rPr>
              <a:t>X</a:t>
            </a:r>
            <a:endParaRPr lang="en-US" sz="1600" b="1" dirty="0">
              <a:solidFill>
                <a:srgbClr val="C00000"/>
              </a:solidFill>
            </a:endParaRPr>
          </a:p>
        </p:txBody>
      </p:sp>
      <p:sp>
        <p:nvSpPr>
          <p:cNvPr id="18" name="TextBox 17"/>
          <p:cNvSpPr txBox="1"/>
          <p:nvPr/>
        </p:nvSpPr>
        <p:spPr>
          <a:xfrm>
            <a:off x="7543800" y="2895600"/>
            <a:ext cx="389840" cy="338554"/>
          </a:xfrm>
          <a:prstGeom prst="rect">
            <a:avLst/>
          </a:prstGeom>
          <a:noFill/>
        </p:spPr>
        <p:txBody>
          <a:bodyPr wrap="square" rtlCol="0">
            <a:spAutoFit/>
          </a:bodyPr>
          <a:lstStyle/>
          <a:p>
            <a:r>
              <a:rPr lang="en-US" sz="1600" b="1" dirty="0" smtClean="0">
                <a:solidFill>
                  <a:srgbClr val="C00000"/>
                </a:solidFill>
              </a:rPr>
              <a:t>X</a:t>
            </a:r>
            <a:endParaRPr lang="en-US" sz="1600" b="1" dirty="0">
              <a:solidFill>
                <a:srgbClr val="C00000"/>
              </a:solidFill>
            </a:endParaRPr>
          </a:p>
        </p:txBody>
      </p:sp>
      <p:sp>
        <p:nvSpPr>
          <p:cNvPr id="20" name="TextBox 19"/>
          <p:cNvSpPr txBox="1"/>
          <p:nvPr/>
        </p:nvSpPr>
        <p:spPr>
          <a:xfrm>
            <a:off x="7543800" y="3319046"/>
            <a:ext cx="389840" cy="338554"/>
          </a:xfrm>
          <a:prstGeom prst="rect">
            <a:avLst/>
          </a:prstGeom>
          <a:noFill/>
        </p:spPr>
        <p:txBody>
          <a:bodyPr wrap="square" rtlCol="0">
            <a:spAutoFit/>
          </a:bodyPr>
          <a:lstStyle/>
          <a:p>
            <a:r>
              <a:rPr lang="en-US" sz="1600" b="1" dirty="0" smtClean="0">
                <a:solidFill>
                  <a:srgbClr val="C00000"/>
                </a:solidFill>
              </a:rPr>
              <a:t>X</a:t>
            </a:r>
            <a:endParaRPr lang="en-US" sz="1600" b="1" dirty="0">
              <a:solidFill>
                <a:srgbClr val="C00000"/>
              </a:solidFill>
            </a:endParaRPr>
          </a:p>
        </p:txBody>
      </p:sp>
      <p:sp>
        <p:nvSpPr>
          <p:cNvPr id="21" name="TextBox 20"/>
          <p:cNvSpPr txBox="1"/>
          <p:nvPr/>
        </p:nvSpPr>
        <p:spPr>
          <a:xfrm>
            <a:off x="7543800" y="3547244"/>
            <a:ext cx="389840" cy="338554"/>
          </a:xfrm>
          <a:prstGeom prst="rect">
            <a:avLst/>
          </a:prstGeom>
          <a:noFill/>
        </p:spPr>
        <p:txBody>
          <a:bodyPr wrap="square" rtlCol="0">
            <a:spAutoFit/>
          </a:bodyPr>
          <a:lstStyle/>
          <a:p>
            <a:r>
              <a:rPr lang="en-US" sz="1600" b="1" dirty="0" smtClean="0">
                <a:solidFill>
                  <a:srgbClr val="C00000"/>
                </a:solidFill>
              </a:rPr>
              <a:t>X</a:t>
            </a:r>
            <a:endParaRPr lang="en-US" sz="1600" b="1" dirty="0">
              <a:solidFill>
                <a:srgbClr val="C00000"/>
              </a:solidFill>
            </a:endParaRPr>
          </a:p>
        </p:txBody>
      </p:sp>
      <p:sp>
        <p:nvSpPr>
          <p:cNvPr id="22" name="TextBox 21"/>
          <p:cNvSpPr txBox="1"/>
          <p:nvPr/>
        </p:nvSpPr>
        <p:spPr>
          <a:xfrm>
            <a:off x="7543800" y="3791484"/>
            <a:ext cx="389840" cy="338554"/>
          </a:xfrm>
          <a:prstGeom prst="rect">
            <a:avLst/>
          </a:prstGeom>
          <a:noFill/>
        </p:spPr>
        <p:txBody>
          <a:bodyPr wrap="square" rtlCol="0">
            <a:spAutoFit/>
          </a:bodyPr>
          <a:lstStyle/>
          <a:p>
            <a:r>
              <a:rPr lang="en-US" sz="1600" b="1" dirty="0" smtClean="0">
                <a:solidFill>
                  <a:srgbClr val="C00000"/>
                </a:solidFill>
              </a:rPr>
              <a:t>X</a:t>
            </a:r>
            <a:endParaRPr lang="en-US" sz="1600" b="1" dirty="0">
              <a:solidFill>
                <a:srgbClr val="C00000"/>
              </a:solidFill>
            </a:endParaRPr>
          </a:p>
        </p:txBody>
      </p:sp>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52399" y="943502"/>
            <a:ext cx="8368683" cy="784830"/>
          </a:xfrm>
          <a:prstGeom prst="rect">
            <a:avLst/>
          </a:prstGeom>
        </p:spPr>
        <p:txBody>
          <a:bodyPr wrap="square">
            <a:spAutoFit/>
          </a:bodyPr>
          <a:lstStyle/>
          <a:p>
            <a:r>
              <a:rPr lang="en-US" sz="1500" dirty="0" smtClean="0">
                <a:solidFill>
                  <a:srgbClr val="C00000"/>
                </a:solidFill>
              </a:rPr>
              <a:t>In this example,  3096 lbs cement exceeds the minimum acceptable value of 3034 lb, so the cement weight meets the tolerance.  9267 lbs of crushed stone falls between the acceptable low of 8992 lbs and the acceptable high of 9359, so the coarse aggregate meets tolerance.</a:t>
            </a:r>
            <a:endParaRPr lang="en-US" sz="1500" dirty="0">
              <a:solidFill>
                <a:srgbClr val="C00000"/>
              </a:solidFill>
            </a:endParaRPr>
          </a:p>
        </p:txBody>
      </p:sp>
      <p:sp>
        <p:nvSpPr>
          <p:cNvPr id="6" name="Rectangle 5"/>
          <p:cNvSpPr/>
          <p:nvPr/>
        </p:nvSpPr>
        <p:spPr>
          <a:xfrm>
            <a:off x="7467600" y="1762873"/>
            <a:ext cx="954184" cy="92193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307872429"/>
      </p:ext>
    </p:extLst>
  </p:cSld>
  <p:clrMapOvr>
    <a:masterClrMapping/>
  </p:clrMapOvr>
  <mc:AlternateContent xmlns:mc="http://schemas.openxmlformats.org/markup-compatibility/2006" xmlns:p14="http://schemas.microsoft.com/office/powerpoint/2010/main">
    <mc:Choice Requires="p14">
      <p:transition spd="slow" p14:dur="2000" advTm="60855"/>
    </mc:Choice>
    <mc:Fallback xmlns="">
      <p:transition spd="slow" advTm="60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
                </p:tgtEl>
              </p:cMediaNode>
            </p:audio>
          </p:childTnLst>
        </p:cTn>
      </p:par>
    </p:tnLst>
    <p:bldLst>
      <p:bldP spid="4" grpId="0"/>
      <p:bldP spid="18" grpId="0"/>
      <p:bldP spid="20" grpId="0"/>
      <p:bldP spid="21" grpId="0"/>
      <p:bldP spid="22" grpId="0"/>
      <p:bldP spid="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le:SCDOT.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152400" y="228600"/>
            <a:ext cx="8537768" cy="3535363"/>
          </a:xfrm>
        </p:spPr>
        <p:txBody>
          <a:bodyPr>
            <a:normAutofit/>
          </a:bodyPr>
          <a:lstStyle/>
          <a:p>
            <a:pPr marL="0" indent="0">
              <a:buNone/>
            </a:pPr>
            <a:r>
              <a:rPr lang="en-US" sz="2000" b="1" dirty="0" smtClean="0">
                <a:solidFill>
                  <a:srgbClr val="990000"/>
                </a:solidFill>
              </a:rPr>
              <a:t>STEP 16a. </a:t>
            </a:r>
            <a:r>
              <a:rPr lang="en-US" sz="2000" dirty="0" smtClean="0"/>
              <a:t>Fill in the “Free Moisture Percent” spaces with the appropriate values. </a:t>
            </a:r>
            <a:endParaRPr lang="en-US" sz="2000" dirty="0"/>
          </a:p>
          <a:p>
            <a:pPr marL="0" indent="0">
              <a:buNone/>
            </a:pPr>
            <a:endParaRPr lang="en-US" sz="2000" dirty="0"/>
          </a:p>
          <a:p>
            <a:pPr marL="0" indent="0">
              <a:buNone/>
            </a:pPr>
            <a:endParaRPr lang="en-US" sz="2000" dirty="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66344" y="838200"/>
            <a:ext cx="2419172" cy="1477328"/>
          </a:xfrm>
          <a:prstGeom prst="rect">
            <a:avLst/>
          </a:prstGeom>
        </p:spPr>
        <p:txBody>
          <a:bodyPr wrap="square">
            <a:spAutoFit/>
          </a:bodyPr>
          <a:lstStyle/>
          <a:p>
            <a:r>
              <a:rPr lang="en-US" b="1" dirty="0" smtClean="0">
                <a:solidFill>
                  <a:srgbClr val="C00000"/>
                </a:solidFill>
              </a:rPr>
              <a:t>The values for the aggregate moistures are obtained from the Batch Ticket or Batch Computer Screen.</a:t>
            </a:r>
            <a:endParaRPr lang="en-US" b="1" dirty="0">
              <a:solidFill>
                <a:srgbClr val="C00000"/>
              </a:solidFill>
            </a:endParaRPr>
          </a:p>
        </p:txBody>
      </p:sp>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6941" y="885825"/>
            <a:ext cx="5398811" cy="5276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1468679"/>
      </p:ext>
    </p:extLst>
  </p:cSld>
  <p:clrMapOvr>
    <a:masterClrMapping/>
  </p:clrMapOvr>
  <mc:AlternateContent xmlns:mc="http://schemas.openxmlformats.org/markup-compatibility/2006" xmlns:p14="http://schemas.microsoft.com/office/powerpoint/2010/main">
    <mc:Choice Requires="p14">
      <p:transition spd="slow" p14:dur="2000" advTm="14149"/>
    </mc:Choice>
    <mc:Fallback xmlns="">
      <p:transition spd="slow" advTm="1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p:extLst>
              <p:ext uri="{D42A27DB-BD31-4B8C-83A1-F6EECF244321}">
                <p14:modId xmlns:p14="http://schemas.microsoft.com/office/powerpoint/2010/main" val="3959191249"/>
              </p:ext>
            </p:extLst>
          </p:nvPr>
        </p:nvGraphicFramePr>
        <p:xfrm>
          <a:off x="381000" y="175736"/>
          <a:ext cx="8229601" cy="4594952"/>
        </p:xfrm>
        <a:graphic>
          <a:graphicData uri="http://schemas.openxmlformats.org/drawingml/2006/table">
            <a:tbl>
              <a:tblPr/>
              <a:tblGrid>
                <a:gridCol w="571500">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971376">
                  <a:extLst>
                    <a:ext uri="{9D8B030D-6E8A-4147-A177-3AD203B41FA5}">
                      <a16:colId xmlns:a16="http://schemas.microsoft.com/office/drawing/2014/main" val="20002"/>
                    </a:ext>
                  </a:extLst>
                </a:gridCol>
                <a:gridCol w="1396767">
                  <a:extLst>
                    <a:ext uri="{9D8B030D-6E8A-4147-A177-3AD203B41FA5}">
                      <a16:colId xmlns:a16="http://schemas.microsoft.com/office/drawing/2014/main" val="20003"/>
                    </a:ext>
                  </a:extLst>
                </a:gridCol>
                <a:gridCol w="1421934">
                  <a:extLst>
                    <a:ext uri="{9D8B030D-6E8A-4147-A177-3AD203B41FA5}">
                      <a16:colId xmlns:a16="http://schemas.microsoft.com/office/drawing/2014/main" val="20004"/>
                    </a:ext>
                  </a:extLst>
                </a:gridCol>
                <a:gridCol w="1044429">
                  <a:extLst>
                    <a:ext uri="{9D8B030D-6E8A-4147-A177-3AD203B41FA5}">
                      <a16:colId xmlns:a16="http://schemas.microsoft.com/office/drawing/2014/main" val="20005"/>
                    </a:ext>
                  </a:extLst>
                </a:gridCol>
                <a:gridCol w="880844">
                  <a:extLst>
                    <a:ext uri="{9D8B030D-6E8A-4147-A177-3AD203B41FA5}">
                      <a16:colId xmlns:a16="http://schemas.microsoft.com/office/drawing/2014/main" val="20006"/>
                    </a:ext>
                  </a:extLst>
                </a:gridCol>
                <a:gridCol w="792760">
                  <a:extLst>
                    <a:ext uri="{9D8B030D-6E8A-4147-A177-3AD203B41FA5}">
                      <a16:colId xmlns:a16="http://schemas.microsoft.com/office/drawing/2014/main" val="20007"/>
                    </a:ext>
                  </a:extLst>
                </a:gridCol>
                <a:gridCol w="616591">
                  <a:extLst>
                    <a:ext uri="{9D8B030D-6E8A-4147-A177-3AD203B41FA5}">
                      <a16:colId xmlns:a16="http://schemas.microsoft.com/office/drawing/2014/main" val="20008"/>
                    </a:ext>
                  </a:extLst>
                </a:gridCol>
              </a:tblGrid>
              <a:tr h="369958">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1" i="0" u="sng"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extLst>
                  <a:ext uri="{0D108BD9-81ED-4DB2-BD59-A6C34878D82A}">
                    <a16:rowId xmlns:a16="http://schemas.microsoft.com/office/drawing/2014/main" val="10000"/>
                  </a:ext>
                </a:extLst>
              </a:tr>
              <a:tr h="188754">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875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8875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rowSpan="2">
                  <a:txBody>
                    <a:bodyPr/>
                    <a:lstStyle/>
                    <a:p>
                      <a:pPr algn="ctr" fontAlgn="b"/>
                      <a:r>
                        <a:rPr lang="en-US" sz="1100" b="1" i="0" u="none" strike="noStrike" dirty="0">
                          <a:solidFill>
                            <a:srgbClr val="000000"/>
                          </a:solidFill>
                          <a:effectLst/>
                          <a:latin typeface="Calibri"/>
                        </a:rPr>
                        <a:t>DISPATCH TICKET NUMBER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a:endParaRPr>
                    </a:p>
                  </a:txBody>
                  <a:tcPr marL="7550" marR="7550" marT="7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smtClean="0">
                          <a:solidFill>
                            <a:srgbClr val="000000"/>
                          </a:solidFill>
                          <a:effectLst/>
                          <a:latin typeface="Calibri"/>
                        </a:rPr>
                        <a:t>TRUCK #</a:t>
                      </a:r>
                      <a:endParaRPr lang="en-US" sz="1100" b="1"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FILE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USER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a:txBody>
                    <a:bodyPr/>
                    <a:lstStyle/>
                    <a:p>
                      <a:pPr algn="ctr" fontAlgn="b"/>
                      <a:r>
                        <a:rPr lang="en-US" sz="1100" b="1" i="0" u="none" strike="noStrike" dirty="0">
                          <a:solidFill>
                            <a:srgbClr val="000000"/>
                          </a:solidFill>
                          <a:effectLst/>
                          <a:latin typeface="Calibri"/>
                        </a:rPr>
                        <a:t>TICKET ID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1" i="0" u="none" strike="noStrike" dirty="0">
                          <a:solidFill>
                            <a:srgbClr val="000000"/>
                          </a:solidFill>
                          <a:effectLst/>
                          <a:latin typeface="Calibri"/>
                        </a:rPr>
                        <a:t>BATCH TIME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DATE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46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10.426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C. Breeze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159587</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20907</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12:06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10/31/2016</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Calibri"/>
                        </a:rPr>
                        <a:t>LOAD SIZE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MIX CODE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a:rPr>
                        <a:t>RETURNED QUANTITY</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fontAlgn="b"/>
                      <a:r>
                        <a:rPr lang="en-US" sz="1100" b="1" i="0" u="none" strike="noStrike" dirty="0">
                          <a:solidFill>
                            <a:srgbClr val="000000"/>
                          </a:solidFill>
                          <a:effectLst/>
                          <a:latin typeface="Calibri"/>
                        </a:rPr>
                        <a:t>CUMMULATIVE YARDS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5.00 CY</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31614E 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n-US" sz="1100" b="0" i="0" u="none" strike="noStrike" dirty="0" smtClean="0">
                          <a:solidFill>
                            <a:srgbClr val="000000"/>
                          </a:solidFill>
                          <a:effectLst/>
                          <a:latin typeface="Calibri"/>
                        </a:rPr>
                        <a:t>10 Y</a:t>
                      </a:r>
                      <a:endParaRPr lang="en-US" sz="1100" b="0"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Calibri"/>
                        </a:rPr>
                        <a:t>MATERIAL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DESIGN QTY (SSD/YD)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TARGET WEIGHT</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BATCHED</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 Var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 Moisture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8875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Coarse Agg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1844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9175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9267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1.00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0.50%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Int Agg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Calibri"/>
                      </a:endParaRP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Fine Agg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1036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4980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4905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-1.51</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4.00%</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Total Agg (lbs)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14155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Cement</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613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3065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3096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1.01</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5"/>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Fly Ash</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110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550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578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5.09</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6"/>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WR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2.5 oz/ 100 Lbs.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7"/>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Air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0.6 oz/bag</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.00 oz</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8"/>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Water (lbs)</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334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1425 lb</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9"/>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Water (gal)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171 gal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154 gal</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0"/>
                  </a:ext>
                </a:extLst>
              </a:tr>
              <a:tr h="181204">
                <a:tc>
                  <a:txBody>
                    <a:bodyPr/>
                    <a:lstStyle/>
                    <a:p>
                      <a:pPr algn="ctr" fontAlgn="b"/>
                      <a:r>
                        <a:rPr lang="en-US" sz="1100" b="0" i="0" u="none" strike="noStrike" dirty="0">
                          <a:solidFill>
                            <a:srgbClr val="000000"/>
                          </a:solidFill>
                          <a:effectLst/>
                          <a:latin typeface="Calibri"/>
                        </a:rPr>
                        <a:t> </a:t>
                      </a:r>
                    </a:p>
                  </a:txBody>
                  <a:tcPr marL="7550" marR="7550" marT="7550" marB="0" anchor="b">
                    <a:lnL w="19050" cap="flat" cmpd="sng" algn="ctr">
                      <a:solidFill>
                        <a:srgbClr val="000000"/>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7550" marR="7550" marT="7550" marB="0" anchor="b">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7550" marR="7550" marT="7550" marB="0" anchor="b">
                    <a:lnL>
                      <a:noFill/>
                    </a:lnL>
                    <a:lnR w="19050" cap="flat" cmpd="sng" algn="ctr">
                      <a:solidFill>
                        <a:srgbClr val="000000"/>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1"/>
                  </a:ext>
                </a:extLst>
              </a:tr>
            </a:tbl>
          </a:graphicData>
        </a:graphic>
      </p:graphicFrame>
      <p:sp>
        <p:nvSpPr>
          <p:cNvPr id="5" name="Rectangle 4"/>
          <p:cNvSpPr/>
          <p:nvPr/>
        </p:nvSpPr>
        <p:spPr>
          <a:xfrm>
            <a:off x="1295400" y="175736"/>
            <a:ext cx="6477000" cy="369332"/>
          </a:xfrm>
          <a:prstGeom prst="rect">
            <a:avLst/>
          </a:prstGeom>
        </p:spPr>
        <p:txBody>
          <a:bodyPr wrap="square">
            <a:spAutoFit/>
          </a:bodyPr>
          <a:lstStyle/>
          <a:p>
            <a:pPr algn="ctr">
              <a:spcBef>
                <a:spcPct val="0"/>
              </a:spcBef>
            </a:pPr>
            <a:r>
              <a:rPr lang="en-US" altLang="en-US" dirty="0">
                <a:latin typeface="Tahoma" pitchFamily="34" charset="0"/>
              </a:rPr>
              <a:t>Mix Information As </a:t>
            </a:r>
            <a:r>
              <a:rPr lang="en-US" altLang="en-US" dirty="0" smtClean="0">
                <a:latin typeface="Tahoma" pitchFamily="34" charset="0"/>
              </a:rPr>
              <a:t>Batched</a:t>
            </a:r>
            <a:endParaRPr lang="en-US" altLang="en-US" dirty="0">
              <a:latin typeface="Tahoma" pitchFamily="34" charset="0"/>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7075302" y="1981200"/>
            <a:ext cx="1078098" cy="14000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44230615"/>
      </p:ext>
    </p:extLst>
  </p:cSld>
  <p:clrMapOvr>
    <a:masterClrMapping/>
  </p:clrMapOvr>
  <mc:AlternateContent xmlns:mc="http://schemas.openxmlformats.org/markup-compatibility/2006" xmlns:p14="http://schemas.microsoft.com/office/powerpoint/2010/main">
    <mc:Choice Requires="p14">
      <p:transition spd="slow" p14:dur="2000" advTm="12428"/>
    </mc:Choice>
    <mc:Fallback xmlns="">
      <p:transition spd="slow" advTm="12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3032" y="835731"/>
            <a:ext cx="5460368" cy="5336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773" y="964319"/>
            <a:ext cx="1924050" cy="29908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descr="File:SCDOT.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152400" y="228600"/>
            <a:ext cx="8537768" cy="3535363"/>
          </a:xfrm>
        </p:spPr>
        <p:txBody>
          <a:bodyPr>
            <a:normAutofit/>
          </a:bodyPr>
          <a:lstStyle/>
          <a:p>
            <a:pPr marL="0" indent="0">
              <a:buNone/>
            </a:pPr>
            <a:r>
              <a:rPr lang="en-US" sz="2000" b="1" dirty="0" smtClean="0">
                <a:solidFill>
                  <a:srgbClr val="990000"/>
                </a:solidFill>
              </a:rPr>
              <a:t>STEP 16a. </a:t>
            </a:r>
            <a:r>
              <a:rPr lang="en-US" sz="2000" dirty="0" smtClean="0"/>
              <a:t>Fill in the “Free Moisture Percent” spaces with the appropriate values. </a:t>
            </a:r>
            <a:endParaRPr lang="en-US" sz="2000" dirty="0"/>
          </a:p>
          <a:p>
            <a:pPr marL="0" indent="0">
              <a:buNone/>
            </a:pPr>
            <a:endParaRPr lang="en-US" sz="2000" dirty="0"/>
          </a:p>
          <a:p>
            <a:pPr marL="0" indent="0">
              <a:buNone/>
            </a:pPr>
            <a:endParaRPr lang="en-US" sz="2000" dirty="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sp>
        <p:nvSpPr>
          <p:cNvPr id="4" name="Rectangle 3"/>
          <p:cNvSpPr/>
          <p:nvPr/>
        </p:nvSpPr>
        <p:spPr>
          <a:xfrm>
            <a:off x="324028" y="3982597"/>
            <a:ext cx="2419172" cy="2031325"/>
          </a:xfrm>
          <a:prstGeom prst="rect">
            <a:avLst/>
          </a:prstGeom>
        </p:spPr>
        <p:txBody>
          <a:bodyPr wrap="square">
            <a:spAutoFit/>
          </a:bodyPr>
          <a:lstStyle/>
          <a:p>
            <a:r>
              <a:rPr lang="en-US" dirty="0">
                <a:solidFill>
                  <a:srgbClr val="C00000"/>
                </a:solidFill>
              </a:rPr>
              <a:t>For this example, the coarse aggregate moisture is 0.50% which corresponds to </a:t>
            </a:r>
            <a:r>
              <a:rPr lang="en-US" b="1" dirty="0">
                <a:solidFill>
                  <a:srgbClr val="C00000"/>
                </a:solidFill>
              </a:rPr>
              <a:t>0.005 </a:t>
            </a:r>
            <a:r>
              <a:rPr lang="en-US" dirty="0">
                <a:solidFill>
                  <a:srgbClr val="C00000"/>
                </a:solidFill>
              </a:rPr>
              <a:t>as a decimal.  The fine aggregate moisture is 4% or </a:t>
            </a:r>
            <a:r>
              <a:rPr lang="en-US" b="1" dirty="0">
                <a:solidFill>
                  <a:srgbClr val="C00000"/>
                </a:solidFill>
              </a:rPr>
              <a:t>0.04.</a:t>
            </a:r>
          </a:p>
        </p:txBody>
      </p:sp>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447800" y="2209800"/>
            <a:ext cx="914400" cy="990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105400" y="2981186"/>
            <a:ext cx="762000" cy="307777"/>
          </a:xfrm>
          <a:prstGeom prst="rect">
            <a:avLst/>
          </a:prstGeom>
          <a:noFill/>
        </p:spPr>
        <p:txBody>
          <a:bodyPr wrap="square" rtlCol="0">
            <a:spAutoFit/>
          </a:bodyPr>
          <a:lstStyle/>
          <a:p>
            <a:r>
              <a:rPr lang="en-US" sz="1400" b="1" dirty="0" smtClean="0">
                <a:solidFill>
                  <a:srgbClr val="C00000"/>
                </a:solidFill>
              </a:rPr>
              <a:t>0.005</a:t>
            </a:r>
            <a:endParaRPr lang="en-US" sz="1400" b="1" dirty="0">
              <a:solidFill>
                <a:srgbClr val="C00000"/>
              </a:solidFill>
            </a:endParaRPr>
          </a:p>
        </p:txBody>
      </p:sp>
      <p:sp>
        <p:nvSpPr>
          <p:cNvPr id="13" name="TextBox 12"/>
          <p:cNvSpPr txBox="1"/>
          <p:nvPr/>
        </p:nvSpPr>
        <p:spPr>
          <a:xfrm>
            <a:off x="5105400" y="3273623"/>
            <a:ext cx="762000" cy="307777"/>
          </a:xfrm>
          <a:prstGeom prst="rect">
            <a:avLst/>
          </a:prstGeom>
          <a:noFill/>
        </p:spPr>
        <p:txBody>
          <a:bodyPr wrap="square" rtlCol="0">
            <a:spAutoFit/>
          </a:bodyPr>
          <a:lstStyle/>
          <a:p>
            <a:r>
              <a:rPr lang="en-US" sz="1400" b="1" dirty="0" smtClean="0">
                <a:solidFill>
                  <a:srgbClr val="C00000"/>
                </a:solidFill>
              </a:rPr>
              <a:t>0.040</a:t>
            </a:r>
            <a:endParaRPr lang="en-US" sz="1400" b="1" dirty="0">
              <a:solidFill>
                <a:srgbClr val="C0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420455479"/>
      </p:ext>
    </p:extLst>
  </p:cSld>
  <p:clrMapOvr>
    <a:masterClrMapping/>
  </p:clrMapOvr>
  <mc:AlternateContent xmlns:mc="http://schemas.openxmlformats.org/markup-compatibility/2006" xmlns:p14="http://schemas.microsoft.com/office/powerpoint/2010/main">
    <mc:Choice Requires="p14">
      <p:transition spd="slow" p14:dur="2000" advTm="13877"/>
    </mc:Choice>
    <mc:Fallback xmlns="">
      <p:transition spd="slow" advTm="13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edeaver\Desktop\2016.09. SCDOT School\PCC 2017 Presentations\700.04 Pics\IMG_37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52400"/>
            <a:ext cx="4572000" cy="6096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C:\Users\edeaver\Desktop\2016.09. SCDOT School\PCC 2017 Presentations\700.04 Pics\IMG_37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533400"/>
            <a:ext cx="4876800" cy="36576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4800" y="4343400"/>
            <a:ext cx="3810000" cy="1938992"/>
          </a:xfrm>
          <a:prstGeom prst="rect">
            <a:avLst/>
          </a:prstGeom>
          <a:noFill/>
        </p:spPr>
        <p:txBody>
          <a:bodyPr wrap="square" rtlCol="0">
            <a:spAutoFit/>
          </a:bodyPr>
          <a:lstStyle/>
          <a:p>
            <a:pPr algn="r"/>
            <a:r>
              <a:rPr lang="en-US" sz="2400" dirty="0" smtClean="0"/>
              <a:t>Concrete Batch Plants are starting to keep up with technology and it is getting easier to access the information you need.</a:t>
            </a:r>
            <a:endParaRPr lang="en-US" sz="2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5626692"/>
      </p:ext>
    </p:extLst>
  </p:cSld>
  <p:clrMapOvr>
    <a:masterClrMapping/>
  </p:clrMapOvr>
  <mc:AlternateContent xmlns:mc="http://schemas.openxmlformats.org/markup-compatibility/2006" xmlns:p14="http://schemas.microsoft.com/office/powerpoint/2010/main">
    <mc:Choice Requires="p14">
      <p:transition spd="slow" p14:dur="2000" advTm="10535"/>
    </mc:Choice>
    <mc:Fallback xmlns="">
      <p:transition spd="slow" advTm="10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2299" y="924858"/>
            <a:ext cx="5323579" cy="5136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152400" y="228601"/>
            <a:ext cx="8763000" cy="914400"/>
          </a:xfrm>
        </p:spPr>
        <p:txBody>
          <a:bodyPr>
            <a:normAutofit/>
          </a:bodyPr>
          <a:lstStyle/>
          <a:p>
            <a:pPr marL="0" indent="0">
              <a:buNone/>
            </a:pPr>
            <a:r>
              <a:rPr lang="en-US" sz="2000" b="1" dirty="0" smtClean="0">
                <a:solidFill>
                  <a:srgbClr val="990000"/>
                </a:solidFill>
              </a:rPr>
              <a:t>STEP 16b. </a:t>
            </a:r>
            <a:r>
              <a:rPr lang="en-US" sz="2000" dirty="0" smtClean="0"/>
              <a:t>Calculate the “SSD Weight” of the aggregates by following the Formula provided ** on the Form. 700.04. Round to the nearest pound.</a:t>
            </a:r>
            <a:endParaRPr lang="en-US" sz="2000" dirty="0"/>
          </a:p>
          <a:p>
            <a:pPr marL="0" indent="0">
              <a:buNone/>
            </a:pPr>
            <a:endParaRPr lang="en-US" sz="2000" dirty="0"/>
          </a:p>
          <a:p>
            <a:pPr marL="0" indent="0">
              <a:buNone/>
            </a:pPr>
            <a:endParaRPr lang="en-US" sz="2000" dirty="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1" name="Rectangle 10"/>
              <p:cNvSpPr/>
              <p:nvPr/>
            </p:nvSpPr>
            <p:spPr>
              <a:xfrm>
                <a:off x="105398" y="1539255"/>
                <a:ext cx="3429000" cy="2158220"/>
              </a:xfrm>
              <a:prstGeom prst="rect">
                <a:avLst/>
              </a:prstGeom>
            </p:spPr>
            <p:txBody>
              <a:bodyPr wrap="square">
                <a:spAutoFit/>
              </a:bodyPr>
              <a:lstStyle/>
              <a:p>
                <a:r>
                  <a:rPr lang="en-US" sz="1400" b="1" dirty="0" smtClean="0">
                    <a:solidFill>
                      <a:srgbClr val="C00000"/>
                    </a:solidFill>
                  </a:rPr>
                  <a:t>SSD Weight Actual = </a:t>
                </a:r>
                <a14:m>
                  <m:oMath xmlns:m="http://schemas.openxmlformats.org/officeDocument/2006/math">
                    <m:f>
                      <m:fPr>
                        <m:ctrlPr>
                          <a:rPr lang="en-US" sz="1400" b="1" i="1" smtClean="0">
                            <a:solidFill>
                              <a:srgbClr val="C00000"/>
                            </a:solidFill>
                            <a:latin typeface="Cambria Math" panose="02040503050406030204" pitchFamily="18" charset="0"/>
                          </a:rPr>
                        </m:ctrlPr>
                      </m:fPr>
                      <m:num>
                        <m:r>
                          <a:rPr lang="en-US" sz="1400" b="1" i="0" smtClean="0">
                            <a:solidFill>
                              <a:srgbClr val="C00000"/>
                            </a:solidFill>
                            <a:latin typeface="Cambria Math"/>
                          </a:rPr>
                          <m:t>𝐁𝐚𝐭𝐜𝐡𝐞𝐝</m:t>
                        </m:r>
                        <m:r>
                          <a:rPr lang="en-US" sz="1400" b="1" i="0" smtClean="0">
                            <a:solidFill>
                              <a:srgbClr val="C00000"/>
                            </a:solidFill>
                            <a:latin typeface="Cambria Math"/>
                          </a:rPr>
                          <m:t> </m:t>
                        </m:r>
                        <m:r>
                          <a:rPr lang="en-US" sz="1400" b="1" i="0" smtClean="0">
                            <a:solidFill>
                              <a:srgbClr val="C00000"/>
                            </a:solidFill>
                            <a:latin typeface="Cambria Math"/>
                          </a:rPr>
                          <m:t>𝐖𝐞𝐢𝐠𝐡𝐭</m:t>
                        </m:r>
                      </m:num>
                      <m:den>
                        <m:r>
                          <a:rPr lang="en-US" sz="1400" b="1" i="0" smtClean="0">
                            <a:solidFill>
                              <a:srgbClr val="C00000"/>
                            </a:solidFill>
                            <a:latin typeface="Cambria Math"/>
                          </a:rPr>
                          <m:t>(</m:t>
                        </m:r>
                        <m:r>
                          <a:rPr lang="en-US" sz="1400" b="1" i="0" smtClean="0">
                            <a:solidFill>
                              <a:srgbClr val="C00000"/>
                            </a:solidFill>
                            <a:latin typeface="Cambria Math"/>
                          </a:rPr>
                          <m:t>𝟏</m:t>
                        </m:r>
                        <m:r>
                          <a:rPr lang="en-US" sz="1400" b="1" i="0" smtClean="0">
                            <a:solidFill>
                              <a:srgbClr val="C00000"/>
                            </a:solidFill>
                            <a:latin typeface="Cambria Math"/>
                          </a:rPr>
                          <m:t>+</m:t>
                        </m:r>
                        <m:r>
                          <a:rPr lang="en-US" sz="1400" b="1" i="0" smtClean="0">
                            <a:solidFill>
                              <a:srgbClr val="C00000"/>
                            </a:solidFill>
                            <a:latin typeface="Cambria Math"/>
                          </a:rPr>
                          <m:t>𝐌𝐨𝐢𝐬𝐭𝐮𝐫𝐞</m:t>
                        </m:r>
                        <m:r>
                          <a:rPr lang="en-US" sz="1400" b="1" i="0" smtClean="0">
                            <a:solidFill>
                              <a:srgbClr val="C00000"/>
                            </a:solidFill>
                            <a:latin typeface="Cambria Math"/>
                          </a:rPr>
                          <m:t> </m:t>
                        </m:r>
                        <m:r>
                          <a:rPr lang="en-US" sz="1400" b="1" i="0" smtClean="0">
                            <a:solidFill>
                              <a:srgbClr val="C00000"/>
                            </a:solidFill>
                            <a:latin typeface="Cambria Math"/>
                          </a:rPr>
                          <m:t>𝐂𝐨𝐧𝐭𝐞𝐧𝐭</m:t>
                        </m:r>
                        <m:r>
                          <a:rPr lang="en-US" sz="1400" b="1" i="0" smtClean="0">
                            <a:solidFill>
                              <a:srgbClr val="C00000"/>
                            </a:solidFill>
                            <a:latin typeface="Cambria Math"/>
                          </a:rPr>
                          <m:t>)</m:t>
                        </m:r>
                      </m:den>
                    </m:f>
                  </m:oMath>
                </a14:m>
                <a:endParaRPr lang="en-US" sz="1400" b="1" dirty="0" smtClean="0">
                  <a:solidFill>
                    <a:srgbClr val="C00000"/>
                  </a:solidFill>
                </a:endParaRPr>
              </a:p>
              <a:p>
                <a:endParaRPr lang="en-US" sz="1400" b="1" dirty="0" smtClean="0">
                  <a:solidFill>
                    <a:srgbClr val="C00000"/>
                  </a:solidFill>
                  <a:latin typeface="+mj-lt"/>
                </a:endParaRPr>
              </a:p>
              <a:p>
                <a:r>
                  <a:rPr lang="en-US" sz="1400" b="1" dirty="0" smtClean="0">
                    <a:solidFill>
                      <a:srgbClr val="C00000"/>
                    </a:solidFill>
                    <a:latin typeface="+mj-lt"/>
                  </a:rPr>
                  <a:t>Coarse Aggregate:</a:t>
                </a:r>
              </a:p>
              <a:p>
                <a:endParaRPr lang="en-US" sz="1400" b="1" dirty="0">
                  <a:solidFill>
                    <a:srgbClr val="C00000"/>
                  </a:solidFill>
                  <a:latin typeface="+mj-lt"/>
                </a:endParaRPr>
              </a:p>
              <a:p>
                <a:r>
                  <a:rPr lang="en-US" sz="1400" dirty="0" smtClean="0">
                    <a:solidFill>
                      <a:srgbClr val="C00000"/>
                    </a:solidFill>
                    <a:latin typeface="+mj-lt"/>
                  </a:rPr>
                  <a:t>9267/(1.00 + 0.005) = </a:t>
                </a:r>
                <a:r>
                  <a:rPr lang="en-US" sz="1400" b="1" dirty="0" smtClean="0">
                    <a:solidFill>
                      <a:srgbClr val="C00000"/>
                    </a:solidFill>
                    <a:latin typeface="+mj-lt"/>
                  </a:rPr>
                  <a:t>9221 lbs </a:t>
                </a:r>
              </a:p>
              <a:p>
                <a:endParaRPr lang="en-US" sz="1400" b="1" dirty="0">
                  <a:solidFill>
                    <a:srgbClr val="C00000"/>
                  </a:solidFill>
                  <a:latin typeface="+mj-lt"/>
                </a:endParaRPr>
              </a:p>
              <a:p>
                <a:r>
                  <a:rPr lang="en-US" sz="1400" b="1" dirty="0" smtClean="0">
                    <a:solidFill>
                      <a:srgbClr val="C00000"/>
                    </a:solidFill>
                    <a:latin typeface="+mj-lt"/>
                  </a:rPr>
                  <a:t>Fine Aggregate:</a:t>
                </a:r>
              </a:p>
              <a:p>
                <a:endParaRPr lang="en-US" sz="1400" b="1" dirty="0">
                  <a:solidFill>
                    <a:srgbClr val="C00000"/>
                  </a:solidFill>
                  <a:latin typeface="+mj-lt"/>
                </a:endParaRPr>
              </a:p>
              <a:p>
                <a:r>
                  <a:rPr lang="en-US" sz="1400" dirty="0" smtClean="0">
                    <a:solidFill>
                      <a:srgbClr val="C00000"/>
                    </a:solidFill>
                    <a:latin typeface="+mj-lt"/>
                  </a:rPr>
                  <a:t>4905/(1.00 + 0.04) = </a:t>
                </a:r>
                <a:r>
                  <a:rPr lang="en-US" sz="1400" b="1" dirty="0" smtClean="0">
                    <a:solidFill>
                      <a:srgbClr val="C00000"/>
                    </a:solidFill>
                    <a:latin typeface="+mj-lt"/>
                  </a:rPr>
                  <a:t>4716 lbs</a:t>
                </a:r>
                <a:endParaRPr lang="en-US" sz="1400" dirty="0">
                  <a:solidFill>
                    <a:srgbClr val="C00000"/>
                  </a:solidFill>
                  <a:latin typeface="+mj-lt"/>
                </a:endParaRPr>
              </a:p>
            </p:txBody>
          </p:sp>
        </mc:Choice>
        <mc:Fallback xmlns="">
          <p:sp>
            <p:nvSpPr>
              <p:cNvPr id="11" name="Rectangle 10"/>
              <p:cNvSpPr>
                <a:spLocks noRot="1" noChangeAspect="1" noMove="1" noResize="1" noEditPoints="1" noAdjustHandles="1" noChangeArrowheads="1" noChangeShapeType="1" noTextEdit="1"/>
              </p:cNvSpPr>
              <p:nvPr/>
            </p:nvSpPr>
            <p:spPr>
              <a:xfrm>
                <a:off x="105398" y="1539255"/>
                <a:ext cx="3429000" cy="2158220"/>
              </a:xfrm>
              <a:prstGeom prst="rect">
                <a:avLst/>
              </a:prstGeom>
              <a:blipFill rotWithShape="1">
                <a:blip r:embed="rId8"/>
                <a:stretch>
                  <a:fillRect l="-355" b="-1977"/>
                </a:stretch>
              </a:blipFill>
            </p:spPr>
            <p:txBody>
              <a:bodyPr/>
              <a:lstStyle/>
              <a:p>
                <a:r>
                  <a:rPr lang="en-US">
                    <a:noFill/>
                  </a:rPr>
                  <a:t> </a:t>
                </a:r>
              </a:p>
            </p:txBody>
          </p:sp>
        </mc:Fallback>
      </mc:AlternateContent>
      <p:sp>
        <p:nvSpPr>
          <p:cNvPr id="8" name="Rectangle 7"/>
          <p:cNvSpPr/>
          <p:nvPr/>
        </p:nvSpPr>
        <p:spPr>
          <a:xfrm>
            <a:off x="6324600" y="986805"/>
            <a:ext cx="990600" cy="99439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6324600" y="3045023"/>
            <a:ext cx="1066800" cy="307777"/>
          </a:xfrm>
          <a:prstGeom prst="rect">
            <a:avLst/>
          </a:prstGeom>
          <a:noFill/>
        </p:spPr>
        <p:txBody>
          <a:bodyPr wrap="square" rtlCol="0">
            <a:spAutoFit/>
          </a:bodyPr>
          <a:lstStyle/>
          <a:p>
            <a:r>
              <a:rPr lang="en-US" sz="1400" b="1" dirty="0" smtClean="0">
                <a:solidFill>
                  <a:srgbClr val="C00000"/>
                </a:solidFill>
              </a:rPr>
              <a:t>9221</a:t>
            </a:r>
            <a:endParaRPr lang="en-US" sz="1400" b="1" dirty="0">
              <a:solidFill>
                <a:srgbClr val="C00000"/>
              </a:solidFill>
            </a:endParaRPr>
          </a:p>
        </p:txBody>
      </p:sp>
      <p:sp>
        <p:nvSpPr>
          <p:cNvPr id="12" name="TextBox 11"/>
          <p:cNvSpPr txBox="1"/>
          <p:nvPr/>
        </p:nvSpPr>
        <p:spPr>
          <a:xfrm>
            <a:off x="6324600" y="3273623"/>
            <a:ext cx="1066800" cy="307777"/>
          </a:xfrm>
          <a:prstGeom prst="rect">
            <a:avLst/>
          </a:prstGeom>
          <a:noFill/>
        </p:spPr>
        <p:txBody>
          <a:bodyPr wrap="square" rtlCol="0">
            <a:spAutoFit/>
          </a:bodyPr>
          <a:lstStyle/>
          <a:p>
            <a:r>
              <a:rPr lang="en-US" sz="1400" b="1" dirty="0" smtClean="0">
                <a:solidFill>
                  <a:srgbClr val="C00000"/>
                </a:solidFill>
              </a:rPr>
              <a:t>4716</a:t>
            </a:r>
            <a:endParaRPr lang="en-US" sz="1400" b="1" dirty="0">
              <a:solidFill>
                <a:srgbClr val="C0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896993554"/>
      </p:ext>
    </p:extLst>
  </p:cSld>
  <p:clrMapOvr>
    <a:masterClrMapping/>
  </p:clrMapOvr>
  <mc:AlternateContent xmlns:mc="http://schemas.openxmlformats.org/markup-compatibility/2006" xmlns:p14="http://schemas.microsoft.com/office/powerpoint/2010/main">
    <mc:Choice Requires="p14">
      <p:transition spd="slow" p14:dur="2000" advTm="52988"/>
    </mc:Choice>
    <mc:Fallback xmlns="">
      <p:transition spd="slow" advTm="52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11" grpId="0"/>
      <p:bldP spid="8" grpId="0" animBg="1"/>
      <p:bldP spid="2"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8900" y="1089782"/>
            <a:ext cx="5524500" cy="5283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152400" y="228601"/>
            <a:ext cx="8537768" cy="914400"/>
          </a:xfrm>
        </p:spPr>
        <p:txBody>
          <a:bodyPr>
            <a:normAutofit/>
          </a:bodyPr>
          <a:lstStyle/>
          <a:p>
            <a:pPr marL="0" indent="0">
              <a:buNone/>
            </a:pPr>
            <a:r>
              <a:rPr lang="en-US" sz="2000" b="1" dirty="0" smtClean="0">
                <a:solidFill>
                  <a:srgbClr val="990000"/>
                </a:solidFill>
              </a:rPr>
              <a:t>STEP 16c. </a:t>
            </a:r>
            <a:r>
              <a:rPr lang="en-US" sz="2000" dirty="0" smtClean="0"/>
              <a:t>Determine the “Free Aggregate Moisture” by subtracting the SSD Wt. from the “Actual Batch Weights” for each type of Aggregate.</a:t>
            </a:r>
            <a:endParaRPr lang="en-US" sz="2000" dirty="0"/>
          </a:p>
          <a:p>
            <a:pPr marL="0" indent="0">
              <a:buNone/>
            </a:pPr>
            <a:endParaRPr lang="en-US" sz="2000" dirty="0"/>
          </a:p>
          <a:p>
            <a:pPr marL="0" indent="0">
              <a:buNone/>
            </a:pPr>
            <a:endParaRPr lang="en-US" sz="2000" dirty="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13733" y="1531721"/>
            <a:ext cx="3429000" cy="2031325"/>
          </a:xfrm>
          <a:prstGeom prst="rect">
            <a:avLst/>
          </a:prstGeom>
        </p:spPr>
        <p:txBody>
          <a:bodyPr wrap="square">
            <a:spAutoFit/>
          </a:bodyPr>
          <a:lstStyle/>
          <a:p>
            <a:r>
              <a:rPr lang="en-US" b="1" dirty="0" smtClean="0">
                <a:solidFill>
                  <a:srgbClr val="C00000"/>
                </a:solidFill>
                <a:latin typeface="+mj-lt"/>
              </a:rPr>
              <a:t>Coarse Aggregate:</a:t>
            </a:r>
          </a:p>
          <a:p>
            <a:endParaRPr lang="en-US" b="1" dirty="0">
              <a:solidFill>
                <a:srgbClr val="C00000"/>
              </a:solidFill>
              <a:latin typeface="+mj-lt"/>
            </a:endParaRPr>
          </a:p>
          <a:p>
            <a:r>
              <a:rPr lang="en-US" dirty="0" smtClean="0">
                <a:solidFill>
                  <a:srgbClr val="C00000"/>
                </a:solidFill>
                <a:latin typeface="+mj-lt"/>
              </a:rPr>
              <a:t>9267 – 9221 = </a:t>
            </a:r>
            <a:r>
              <a:rPr lang="en-US" b="1" dirty="0" smtClean="0">
                <a:solidFill>
                  <a:srgbClr val="C00000"/>
                </a:solidFill>
                <a:latin typeface="+mj-lt"/>
              </a:rPr>
              <a:t>46</a:t>
            </a:r>
          </a:p>
          <a:p>
            <a:endParaRPr lang="en-US" b="1" dirty="0">
              <a:solidFill>
                <a:srgbClr val="C00000"/>
              </a:solidFill>
              <a:latin typeface="+mj-lt"/>
            </a:endParaRPr>
          </a:p>
          <a:p>
            <a:r>
              <a:rPr lang="en-US" b="1" dirty="0" smtClean="0">
                <a:solidFill>
                  <a:srgbClr val="C00000"/>
                </a:solidFill>
                <a:latin typeface="+mj-lt"/>
              </a:rPr>
              <a:t>Fine Aggregate:</a:t>
            </a:r>
          </a:p>
          <a:p>
            <a:endParaRPr lang="en-US" b="1" dirty="0">
              <a:solidFill>
                <a:srgbClr val="C00000"/>
              </a:solidFill>
              <a:latin typeface="+mj-lt"/>
            </a:endParaRPr>
          </a:p>
          <a:p>
            <a:r>
              <a:rPr lang="en-US" dirty="0" smtClean="0">
                <a:solidFill>
                  <a:srgbClr val="C00000"/>
                </a:solidFill>
                <a:latin typeface="+mj-lt"/>
              </a:rPr>
              <a:t>4905 – 4716 = </a:t>
            </a:r>
            <a:r>
              <a:rPr lang="en-US" b="1" dirty="0" smtClean="0">
                <a:solidFill>
                  <a:srgbClr val="C00000"/>
                </a:solidFill>
                <a:latin typeface="+mj-lt"/>
              </a:rPr>
              <a:t>189</a:t>
            </a:r>
            <a:endParaRPr lang="en-US" dirty="0">
              <a:solidFill>
                <a:srgbClr val="C00000"/>
              </a:solidFill>
              <a:latin typeface="+mj-lt"/>
            </a:endParaRPr>
          </a:p>
        </p:txBody>
      </p:sp>
      <p:sp>
        <p:nvSpPr>
          <p:cNvPr id="8" name="Rectangle 7"/>
          <p:cNvSpPr/>
          <p:nvPr/>
        </p:nvSpPr>
        <p:spPr>
          <a:xfrm>
            <a:off x="7010400" y="2204482"/>
            <a:ext cx="990600" cy="81373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239000" y="3265172"/>
            <a:ext cx="838200" cy="307777"/>
          </a:xfrm>
          <a:prstGeom prst="rect">
            <a:avLst/>
          </a:prstGeom>
          <a:noFill/>
        </p:spPr>
        <p:txBody>
          <a:bodyPr wrap="square" rtlCol="0">
            <a:spAutoFit/>
          </a:bodyPr>
          <a:lstStyle/>
          <a:p>
            <a:r>
              <a:rPr lang="en-US" sz="1400" b="1" dirty="0" smtClean="0">
                <a:solidFill>
                  <a:srgbClr val="C00000"/>
                </a:solidFill>
              </a:rPr>
              <a:t>46</a:t>
            </a:r>
            <a:endParaRPr lang="en-US" sz="1400" b="1" dirty="0">
              <a:solidFill>
                <a:srgbClr val="C00000"/>
              </a:solidFill>
            </a:endParaRPr>
          </a:p>
        </p:txBody>
      </p:sp>
      <p:sp>
        <p:nvSpPr>
          <p:cNvPr id="13" name="TextBox 12"/>
          <p:cNvSpPr txBox="1"/>
          <p:nvPr/>
        </p:nvSpPr>
        <p:spPr>
          <a:xfrm>
            <a:off x="7239000" y="3502223"/>
            <a:ext cx="838200" cy="307777"/>
          </a:xfrm>
          <a:prstGeom prst="rect">
            <a:avLst/>
          </a:prstGeom>
          <a:noFill/>
        </p:spPr>
        <p:txBody>
          <a:bodyPr wrap="square" rtlCol="0">
            <a:spAutoFit/>
          </a:bodyPr>
          <a:lstStyle/>
          <a:p>
            <a:r>
              <a:rPr lang="en-US" sz="1400" b="1" dirty="0" smtClean="0">
                <a:solidFill>
                  <a:srgbClr val="C00000"/>
                </a:solidFill>
              </a:rPr>
              <a:t>189</a:t>
            </a:r>
            <a:endParaRPr lang="en-US" sz="1400" b="1" dirty="0">
              <a:solidFill>
                <a:srgbClr val="C0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985399534"/>
      </p:ext>
    </p:extLst>
  </p:cSld>
  <p:clrMapOvr>
    <a:masterClrMapping/>
  </p:clrMapOvr>
  <mc:AlternateContent xmlns:mc="http://schemas.openxmlformats.org/markup-compatibility/2006" xmlns:p14="http://schemas.microsoft.com/office/powerpoint/2010/main">
    <mc:Choice Requires="p14">
      <p:transition spd="slow" p14:dur="2000" advTm="60480"/>
    </mc:Choice>
    <mc:Fallback xmlns="">
      <p:transition spd="slow" advTm="60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11" grpId="0"/>
      <p:bldP spid="8" grpId="0" animBg="1"/>
      <p:bldP spid="3"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0838" y="1066800"/>
            <a:ext cx="5331577" cy="5167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152400" y="152400"/>
            <a:ext cx="8537768" cy="914400"/>
          </a:xfrm>
        </p:spPr>
        <p:txBody>
          <a:bodyPr>
            <a:normAutofit/>
          </a:bodyPr>
          <a:lstStyle/>
          <a:p>
            <a:pPr marL="0" indent="0">
              <a:buNone/>
            </a:pPr>
            <a:r>
              <a:rPr lang="en-US" sz="2400" b="1" dirty="0" smtClean="0">
                <a:solidFill>
                  <a:srgbClr val="990000"/>
                </a:solidFill>
              </a:rPr>
              <a:t>STEP 17. </a:t>
            </a:r>
            <a:r>
              <a:rPr lang="en-US" sz="2400" dirty="0" smtClean="0"/>
              <a:t>Transfer the actual amount of “Meter Water” added to the mix, from the “Actual Batch Weight” column.</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p:txBody>
      </p:sp>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04208" y="1295400"/>
            <a:ext cx="3429000" cy="923330"/>
          </a:xfrm>
          <a:prstGeom prst="rect">
            <a:avLst/>
          </a:prstGeom>
        </p:spPr>
        <p:txBody>
          <a:bodyPr wrap="square">
            <a:spAutoFit/>
          </a:bodyPr>
          <a:lstStyle/>
          <a:p>
            <a:r>
              <a:rPr lang="en-US" dirty="0" smtClean="0">
                <a:solidFill>
                  <a:srgbClr val="C00000"/>
                </a:solidFill>
                <a:latin typeface="+mj-lt"/>
              </a:rPr>
              <a:t>In this example:</a:t>
            </a:r>
          </a:p>
          <a:p>
            <a:endParaRPr lang="en-US" dirty="0">
              <a:solidFill>
                <a:srgbClr val="C00000"/>
              </a:solidFill>
              <a:latin typeface="+mj-lt"/>
            </a:endParaRPr>
          </a:p>
          <a:p>
            <a:r>
              <a:rPr lang="en-US" dirty="0" smtClean="0">
                <a:solidFill>
                  <a:srgbClr val="C00000"/>
                </a:solidFill>
                <a:latin typeface="+mj-lt"/>
              </a:rPr>
              <a:t>The weight is </a:t>
            </a:r>
            <a:r>
              <a:rPr lang="en-US" b="1" dirty="0" smtClean="0">
                <a:solidFill>
                  <a:srgbClr val="C00000"/>
                </a:solidFill>
                <a:latin typeface="+mj-lt"/>
              </a:rPr>
              <a:t>1283 pounds</a:t>
            </a:r>
            <a:r>
              <a:rPr lang="en-US" dirty="0" smtClean="0">
                <a:solidFill>
                  <a:srgbClr val="C00000"/>
                </a:solidFill>
                <a:latin typeface="+mj-lt"/>
              </a:rPr>
              <a:t>.</a:t>
            </a:r>
          </a:p>
        </p:txBody>
      </p:sp>
      <p:sp>
        <p:nvSpPr>
          <p:cNvPr id="2" name="Rectangle 1"/>
          <p:cNvSpPr/>
          <p:nvPr/>
        </p:nvSpPr>
        <p:spPr>
          <a:xfrm>
            <a:off x="2971800" y="4419600"/>
            <a:ext cx="972084"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p:cNvCxnSpPr/>
          <p:nvPr/>
        </p:nvCxnSpPr>
        <p:spPr>
          <a:xfrm>
            <a:off x="3943884" y="4533900"/>
            <a:ext cx="2685516"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162800" y="4419600"/>
            <a:ext cx="838200" cy="307777"/>
          </a:xfrm>
          <a:prstGeom prst="rect">
            <a:avLst/>
          </a:prstGeom>
          <a:noFill/>
        </p:spPr>
        <p:txBody>
          <a:bodyPr wrap="square" rtlCol="0">
            <a:spAutoFit/>
          </a:bodyPr>
          <a:lstStyle/>
          <a:p>
            <a:r>
              <a:rPr lang="en-US" sz="1400" b="1" dirty="0" smtClean="0">
                <a:solidFill>
                  <a:srgbClr val="C00000"/>
                </a:solidFill>
              </a:rPr>
              <a:t>1283</a:t>
            </a:r>
            <a:endParaRPr lang="en-US" sz="1400" b="1" dirty="0">
              <a:solidFill>
                <a:srgbClr val="C0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349581268"/>
      </p:ext>
    </p:extLst>
  </p:cSld>
  <p:clrMapOvr>
    <a:masterClrMapping/>
  </p:clrMapOvr>
  <mc:AlternateContent xmlns:mc="http://schemas.openxmlformats.org/markup-compatibility/2006" xmlns:p14="http://schemas.microsoft.com/office/powerpoint/2010/main">
    <mc:Choice Requires="p14">
      <p:transition spd="slow" p14:dur="2000" advTm="27015"/>
    </mc:Choice>
    <mc:Fallback xmlns="">
      <p:transition spd="slow" advTm="27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14" grpId="0"/>
      <p:bldP spid="2"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7444" y="1030406"/>
            <a:ext cx="5289311" cy="5160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152400" y="228601"/>
            <a:ext cx="8537768" cy="914400"/>
          </a:xfrm>
        </p:spPr>
        <p:txBody>
          <a:bodyPr>
            <a:noAutofit/>
          </a:bodyPr>
          <a:lstStyle/>
          <a:p>
            <a:pPr marL="0" indent="0">
              <a:buNone/>
            </a:pPr>
            <a:r>
              <a:rPr lang="en-US" sz="2200" b="1" dirty="0" smtClean="0">
                <a:solidFill>
                  <a:srgbClr val="990000"/>
                </a:solidFill>
              </a:rPr>
              <a:t>STEP 18. </a:t>
            </a:r>
            <a:r>
              <a:rPr lang="en-US" sz="2200" dirty="0" smtClean="0"/>
              <a:t>Obtain the “Total Water Added at the Plant” by summing the two “Free Aggregate Moistures” and the “Meter Water” weights.</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smtClean="0"/>
          </a:p>
          <a:p>
            <a:pPr marL="0" indent="0">
              <a:buNone/>
            </a:pPr>
            <a:endParaRPr lang="en-US" sz="2200" dirty="0" smtClean="0"/>
          </a:p>
          <a:p>
            <a:pPr marL="0" indent="0">
              <a:buNone/>
            </a:pPr>
            <a:endParaRPr lang="en-US" sz="2200" dirty="0" smtClean="0"/>
          </a:p>
          <a:p>
            <a:pPr marL="0" indent="0">
              <a:buNone/>
            </a:pPr>
            <a:endParaRPr lang="en-US" sz="2200" dirty="0" smtClean="0"/>
          </a:p>
          <a:p>
            <a:pPr marL="0" indent="0">
              <a:buNone/>
            </a:pPr>
            <a:endParaRPr lang="en-US" sz="2200" dirty="0" smtClean="0"/>
          </a:p>
        </p:txBody>
      </p:sp>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13733" y="1531721"/>
            <a:ext cx="3429000" cy="369332"/>
          </a:xfrm>
          <a:prstGeom prst="rect">
            <a:avLst/>
          </a:prstGeom>
        </p:spPr>
        <p:txBody>
          <a:bodyPr wrap="square">
            <a:spAutoFit/>
          </a:bodyPr>
          <a:lstStyle/>
          <a:p>
            <a:r>
              <a:rPr lang="en-US" dirty="0" smtClean="0">
                <a:solidFill>
                  <a:srgbClr val="C00000"/>
                </a:solidFill>
                <a:latin typeface="+mj-lt"/>
              </a:rPr>
              <a:t>46 + 189 + 1283 = </a:t>
            </a:r>
            <a:r>
              <a:rPr lang="en-US" b="1" dirty="0" smtClean="0">
                <a:solidFill>
                  <a:srgbClr val="C00000"/>
                </a:solidFill>
                <a:latin typeface="+mj-lt"/>
              </a:rPr>
              <a:t>1518</a:t>
            </a:r>
            <a:endParaRPr lang="en-US" dirty="0" smtClean="0">
              <a:solidFill>
                <a:srgbClr val="C00000"/>
              </a:solidFill>
              <a:latin typeface="+mj-lt"/>
            </a:endParaRPr>
          </a:p>
        </p:txBody>
      </p:sp>
      <p:sp>
        <p:nvSpPr>
          <p:cNvPr id="3" name="Rectangle 2"/>
          <p:cNvSpPr/>
          <p:nvPr/>
        </p:nvSpPr>
        <p:spPr>
          <a:xfrm>
            <a:off x="6915150" y="3134308"/>
            <a:ext cx="1009650"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6924675" y="3381958"/>
            <a:ext cx="1000125"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934200" y="4391025"/>
            <a:ext cx="990600"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3790950" y="5134956"/>
            <a:ext cx="3124200"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915150" y="5105400"/>
            <a:ext cx="914400" cy="307777"/>
          </a:xfrm>
          <a:prstGeom prst="rect">
            <a:avLst/>
          </a:prstGeom>
          <a:noFill/>
        </p:spPr>
        <p:txBody>
          <a:bodyPr wrap="square" rtlCol="0">
            <a:spAutoFit/>
          </a:bodyPr>
          <a:lstStyle/>
          <a:p>
            <a:r>
              <a:rPr lang="en-US" sz="1400" b="1" dirty="0" smtClean="0">
                <a:solidFill>
                  <a:srgbClr val="C00000"/>
                </a:solidFill>
              </a:rPr>
              <a:t>1518</a:t>
            </a:r>
            <a:endParaRPr lang="en-US" sz="1400" b="1" dirty="0">
              <a:solidFill>
                <a:srgbClr val="C0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943376996"/>
      </p:ext>
    </p:extLst>
  </p:cSld>
  <p:clrMapOvr>
    <a:masterClrMapping/>
  </p:clrMapOvr>
  <mc:AlternateContent xmlns:mc="http://schemas.openxmlformats.org/markup-compatibility/2006" xmlns:p14="http://schemas.microsoft.com/office/powerpoint/2010/main">
    <mc:Choice Requires="p14">
      <p:transition spd="slow" p14:dur="2000" advTm="41521"/>
    </mc:Choice>
    <mc:Fallback xmlns="">
      <p:transition spd="slow" advTm="41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14" grpId="0"/>
      <p:bldP spid="3" grpId="0" animBg="1"/>
      <p:bldP spid="12" grpId="0" animBg="1"/>
      <p:bldP spid="13" grpId="0" animBg="1"/>
      <p:bldP spid="15"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321772"/>
            <a:ext cx="6927079" cy="269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152400" y="228600"/>
            <a:ext cx="8610600" cy="914400"/>
          </a:xfrm>
        </p:spPr>
        <p:txBody>
          <a:bodyPr>
            <a:noAutofit/>
          </a:bodyPr>
          <a:lstStyle/>
          <a:p>
            <a:pPr marL="0" indent="0">
              <a:buNone/>
            </a:pPr>
            <a:r>
              <a:rPr lang="en-US" sz="2000" b="1" dirty="0" smtClean="0">
                <a:solidFill>
                  <a:srgbClr val="990000"/>
                </a:solidFill>
              </a:rPr>
              <a:t>STEP 19. </a:t>
            </a:r>
            <a:r>
              <a:rPr lang="en-US" sz="2000" dirty="0" smtClean="0"/>
              <a:t>To determine the “Maximum Water Allowed for the Mix AS Batched”, multiply the correct w/c ratio by the “Actual Batch Wt. Total Cementitious Material”.</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170111" y="1295400"/>
            <a:ext cx="6949067" cy="1477328"/>
          </a:xfrm>
          <a:prstGeom prst="rect">
            <a:avLst/>
          </a:prstGeom>
        </p:spPr>
        <p:txBody>
          <a:bodyPr wrap="square">
            <a:spAutoFit/>
          </a:bodyPr>
          <a:lstStyle/>
          <a:p>
            <a:r>
              <a:rPr lang="en-US" dirty="0" smtClean="0">
                <a:solidFill>
                  <a:srgbClr val="C00000"/>
                </a:solidFill>
                <a:latin typeface="+mj-lt"/>
              </a:rPr>
              <a:t>For this example,</a:t>
            </a:r>
          </a:p>
          <a:p>
            <a:r>
              <a:rPr lang="en-US" dirty="0" smtClean="0">
                <a:solidFill>
                  <a:srgbClr val="C00000"/>
                </a:solidFill>
                <a:latin typeface="+mj-lt"/>
              </a:rPr>
              <a:t>The correct w/c ratio is 0.46 according to the SCDOT Structural Concrete Table in section 701.20 of the Standard Specifications.</a:t>
            </a:r>
          </a:p>
          <a:p>
            <a:endParaRPr lang="en-US" dirty="0">
              <a:solidFill>
                <a:srgbClr val="C00000"/>
              </a:solidFill>
              <a:latin typeface="+mj-lt"/>
            </a:endParaRPr>
          </a:p>
          <a:p>
            <a:r>
              <a:rPr lang="en-US" dirty="0" smtClean="0">
                <a:solidFill>
                  <a:srgbClr val="C00000"/>
                </a:solidFill>
                <a:latin typeface="+mj-lt"/>
              </a:rPr>
              <a:t>0.46 x 3674 = </a:t>
            </a:r>
            <a:r>
              <a:rPr lang="en-US" b="1" dirty="0" smtClean="0">
                <a:solidFill>
                  <a:srgbClr val="C00000"/>
                </a:solidFill>
                <a:latin typeface="+mj-lt"/>
              </a:rPr>
              <a:t>1690</a:t>
            </a:r>
            <a:endParaRPr lang="en-US" dirty="0" smtClean="0">
              <a:solidFill>
                <a:srgbClr val="C00000"/>
              </a:solidFill>
              <a:latin typeface="+mj-lt"/>
            </a:endParaRPr>
          </a:p>
        </p:txBody>
      </p:sp>
      <p:sp>
        <p:nvSpPr>
          <p:cNvPr id="2" name="Rectangle 1"/>
          <p:cNvSpPr/>
          <p:nvPr/>
        </p:nvSpPr>
        <p:spPr>
          <a:xfrm>
            <a:off x="6465956" y="4953000"/>
            <a:ext cx="1306444"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8" name="Table 17"/>
          <p:cNvGraphicFramePr>
            <a:graphicFrameLocks noGrp="1"/>
          </p:cNvGraphicFramePr>
          <p:nvPr>
            <p:extLst>
              <p:ext uri="{D42A27DB-BD31-4B8C-83A1-F6EECF244321}">
                <p14:modId xmlns:p14="http://schemas.microsoft.com/office/powerpoint/2010/main" val="363761322"/>
              </p:ext>
            </p:extLst>
          </p:nvPr>
        </p:nvGraphicFramePr>
        <p:xfrm>
          <a:off x="1196277" y="2895600"/>
          <a:ext cx="6324600" cy="335280"/>
        </p:xfrm>
        <a:graphic>
          <a:graphicData uri="http://schemas.openxmlformats.org/drawingml/2006/table">
            <a:tbl>
              <a:tblPr bandRow="1">
                <a:tableStyleId>{5940675A-B579-460E-94D1-54222C63F5DA}</a:tableStyleId>
              </a:tblPr>
              <a:tblGrid>
                <a:gridCol w="4434490">
                  <a:extLst>
                    <a:ext uri="{9D8B030D-6E8A-4147-A177-3AD203B41FA5}">
                      <a16:colId xmlns:a16="http://schemas.microsoft.com/office/drawing/2014/main" val="20000"/>
                    </a:ext>
                  </a:extLst>
                </a:gridCol>
                <a:gridCol w="1890110">
                  <a:extLst>
                    <a:ext uri="{9D8B030D-6E8A-4147-A177-3AD203B41FA5}">
                      <a16:colId xmlns:a16="http://schemas.microsoft.com/office/drawing/2014/main" val="20001"/>
                    </a:ext>
                  </a:extLst>
                </a:gridCol>
              </a:tblGrid>
              <a:tr h="259080">
                <a:tc>
                  <a:txBody>
                    <a:bodyPr/>
                    <a:lstStyle/>
                    <a:p>
                      <a:pPr algn="ctr"/>
                      <a:r>
                        <a:rPr lang="en-US" sz="1600" cap="all" dirty="0" smtClean="0"/>
                        <a:t>Max</a:t>
                      </a:r>
                      <a:r>
                        <a:rPr lang="en-US" sz="1600" cap="all" baseline="0" dirty="0" smtClean="0"/>
                        <a:t> Water Allowed for the Mix AS Batched</a:t>
                      </a:r>
                      <a:endParaRPr lang="en-US" sz="1600" cap="all" dirty="0">
                        <a:solidFill>
                          <a:schemeClr val="bg1"/>
                        </a:solidFill>
                      </a:endParaRPr>
                    </a:p>
                  </a:txBody>
                  <a:tcPr/>
                </a:tc>
                <a:tc>
                  <a:txBody>
                    <a:bodyPr/>
                    <a:lstStyle/>
                    <a:p>
                      <a:pPr algn="ctr"/>
                      <a:endParaRPr lang="en-US" sz="1600" dirty="0"/>
                    </a:p>
                  </a:txBody>
                  <a:tcPr/>
                </a:tc>
                <a:extLst>
                  <a:ext uri="{0D108BD9-81ED-4DB2-BD59-A6C34878D82A}">
                    <a16:rowId xmlns:a16="http://schemas.microsoft.com/office/drawing/2014/main" val="10000"/>
                  </a:ext>
                </a:extLst>
              </a:tr>
            </a:tbl>
          </a:graphicData>
        </a:graphic>
      </p:graphicFrame>
      <p:sp>
        <p:nvSpPr>
          <p:cNvPr id="5" name="Rectangle 4"/>
          <p:cNvSpPr/>
          <p:nvPr/>
        </p:nvSpPr>
        <p:spPr>
          <a:xfrm>
            <a:off x="6076353" y="2895600"/>
            <a:ext cx="652743" cy="369332"/>
          </a:xfrm>
          <a:prstGeom prst="rect">
            <a:avLst/>
          </a:prstGeom>
        </p:spPr>
        <p:txBody>
          <a:bodyPr wrap="none">
            <a:spAutoFit/>
          </a:bodyPr>
          <a:lstStyle/>
          <a:p>
            <a:r>
              <a:rPr lang="en-US" b="1" dirty="0">
                <a:solidFill>
                  <a:srgbClr val="C00000"/>
                </a:solidFill>
              </a:rPr>
              <a:t>1690</a:t>
            </a:r>
            <a:endParaRPr lang="en-US" dirty="0">
              <a:solidFill>
                <a:srgbClr val="C0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669507206"/>
      </p:ext>
    </p:extLst>
  </p:cSld>
  <p:clrMapOvr>
    <a:masterClrMapping/>
  </p:clrMapOvr>
  <mc:AlternateContent xmlns:mc="http://schemas.openxmlformats.org/markup-compatibility/2006" xmlns:p14="http://schemas.microsoft.com/office/powerpoint/2010/main">
    <mc:Choice Requires="p14">
      <p:transition spd="slow" p14:dur="2000" advTm="72186"/>
    </mc:Choice>
    <mc:Fallback xmlns="">
      <p:transition spd="slow" advTm="72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3"/>
                </p:tgtEl>
              </p:cMediaNode>
            </p:audio>
          </p:childTnLst>
        </p:cTn>
      </p:par>
    </p:tnLst>
    <p:bldLst>
      <p:bldP spid="17" grpId="0"/>
      <p:bldP spid="2"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742" y="3301086"/>
            <a:ext cx="8074517" cy="2337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152400" y="228600"/>
            <a:ext cx="8686800" cy="914400"/>
          </a:xfrm>
        </p:spPr>
        <p:txBody>
          <a:bodyPr>
            <a:noAutofit/>
          </a:bodyPr>
          <a:lstStyle/>
          <a:p>
            <a:pPr marL="0" indent="0">
              <a:buNone/>
            </a:pPr>
            <a:r>
              <a:rPr lang="en-US" sz="2000" b="1" dirty="0" smtClean="0">
                <a:solidFill>
                  <a:srgbClr val="990000"/>
                </a:solidFill>
              </a:rPr>
              <a:t>STEP 20. </a:t>
            </a:r>
            <a:r>
              <a:rPr lang="en-US" sz="2000" dirty="0" smtClean="0"/>
              <a:t>Determine the “Max Water Allowed for Site Additions” by subtracting the “Total Water Added at Plant” from the “Max Water Allowed for the Mix as Batched”.   Convert the weight of water into gallons by dividing the weight by 8.33.</a:t>
            </a:r>
            <a:endParaRPr lang="en-US" sz="2000" dirty="0"/>
          </a:p>
          <a:p>
            <a:pPr marL="0" indent="0">
              <a:buNone/>
            </a:pPr>
            <a:endParaRPr lang="en-US" sz="2000" dirty="0"/>
          </a:p>
          <a:p>
            <a:pPr marL="0" indent="0">
              <a:buNone/>
            </a:pPr>
            <a:endParaRPr lang="en-US" sz="2000" dirty="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212709" y="1524000"/>
            <a:ext cx="7848600" cy="923330"/>
          </a:xfrm>
          <a:prstGeom prst="rect">
            <a:avLst/>
          </a:prstGeom>
        </p:spPr>
        <p:txBody>
          <a:bodyPr wrap="square">
            <a:spAutoFit/>
          </a:bodyPr>
          <a:lstStyle/>
          <a:p>
            <a:r>
              <a:rPr lang="en-US" dirty="0" smtClean="0">
                <a:solidFill>
                  <a:srgbClr val="C00000"/>
                </a:solidFill>
                <a:latin typeface="+mj-lt"/>
              </a:rPr>
              <a:t>1690 – 1518 = </a:t>
            </a:r>
            <a:r>
              <a:rPr lang="en-US" b="1" dirty="0" smtClean="0">
                <a:solidFill>
                  <a:srgbClr val="C00000"/>
                </a:solidFill>
                <a:latin typeface="+mj-lt"/>
              </a:rPr>
              <a:t>172 lbs</a:t>
            </a:r>
          </a:p>
          <a:p>
            <a:endParaRPr lang="en-US" b="1" dirty="0">
              <a:solidFill>
                <a:srgbClr val="C00000"/>
              </a:solidFill>
              <a:latin typeface="+mj-lt"/>
            </a:endParaRPr>
          </a:p>
          <a:p>
            <a:r>
              <a:rPr lang="en-US" dirty="0" smtClean="0">
                <a:solidFill>
                  <a:srgbClr val="C00000"/>
                </a:solidFill>
                <a:latin typeface="+mj-lt"/>
              </a:rPr>
              <a:t>172 lbs/8.33 = </a:t>
            </a:r>
            <a:r>
              <a:rPr lang="en-US" b="1" dirty="0" smtClean="0">
                <a:solidFill>
                  <a:srgbClr val="C00000"/>
                </a:solidFill>
                <a:latin typeface="+mj-lt"/>
              </a:rPr>
              <a:t>20.6 Gallons		Do NOT Round Up to Next Gallon</a:t>
            </a:r>
            <a:endParaRPr lang="en-US" dirty="0" smtClean="0">
              <a:solidFill>
                <a:srgbClr val="C00000"/>
              </a:solidFill>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832808101"/>
              </p:ext>
            </p:extLst>
          </p:nvPr>
        </p:nvGraphicFramePr>
        <p:xfrm>
          <a:off x="1196277" y="2743200"/>
          <a:ext cx="6324600" cy="335280"/>
        </p:xfrm>
        <a:graphic>
          <a:graphicData uri="http://schemas.openxmlformats.org/drawingml/2006/table">
            <a:tbl>
              <a:tblPr bandRow="1">
                <a:tableStyleId>{5940675A-B579-460E-94D1-54222C63F5DA}</a:tableStyleId>
              </a:tblPr>
              <a:tblGrid>
                <a:gridCol w="4434490">
                  <a:extLst>
                    <a:ext uri="{9D8B030D-6E8A-4147-A177-3AD203B41FA5}">
                      <a16:colId xmlns:a16="http://schemas.microsoft.com/office/drawing/2014/main" val="20000"/>
                    </a:ext>
                  </a:extLst>
                </a:gridCol>
                <a:gridCol w="1890110">
                  <a:extLst>
                    <a:ext uri="{9D8B030D-6E8A-4147-A177-3AD203B41FA5}">
                      <a16:colId xmlns:a16="http://schemas.microsoft.com/office/drawing/2014/main" val="20001"/>
                    </a:ext>
                  </a:extLst>
                </a:gridCol>
              </a:tblGrid>
              <a:tr h="259080">
                <a:tc>
                  <a:txBody>
                    <a:bodyPr/>
                    <a:lstStyle/>
                    <a:p>
                      <a:r>
                        <a:rPr lang="en-US" sz="1600" cap="all" dirty="0" smtClean="0"/>
                        <a:t>Max</a:t>
                      </a:r>
                      <a:r>
                        <a:rPr lang="en-US" sz="1600" cap="all" baseline="0" dirty="0" smtClean="0"/>
                        <a:t> Water Allowed for the Mix AS Batched</a:t>
                      </a:r>
                      <a:endParaRPr lang="en-US" sz="1600" cap="all" dirty="0">
                        <a:solidFill>
                          <a:schemeClr val="bg1"/>
                        </a:solidFill>
                      </a:endParaRPr>
                    </a:p>
                  </a:txBody>
                  <a:tcPr/>
                </a:tc>
                <a:tc>
                  <a:txBody>
                    <a:bodyPr/>
                    <a:lstStyle/>
                    <a:p>
                      <a:r>
                        <a:rPr lang="en-US" sz="1600" dirty="0" smtClean="0"/>
                        <a:t>1690</a:t>
                      </a:r>
                      <a:endParaRPr lang="en-US" sz="1600" dirty="0"/>
                    </a:p>
                  </a:txBody>
                  <a:tcPr/>
                </a:tc>
                <a:extLst>
                  <a:ext uri="{0D108BD9-81ED-4DB2-BD59-A6C34878D82A}">
                    <a16:rowId xmlns:a16="http://schemas.microsoft.com/office/drawing/2014/main" val="10000"/>
                  </a:ext>
                </a:extLst>
              </a:tr>
            </a:tbl>
          </a:graphicData>
        </a:graphic>
      </p:graphicFrame>
      <p:sp>
        <p:nvSpPr>
          <p:cNvPr id="3" name="Rectangle 2"/>
          <p:cNvSpPr/>
          <p:nvPr/>
        </p:nvSpPr>
        <p:spPr>
          <a:xfrm>
            <a:off x="5638800" y="2743200"/>
            <a:ext cx="19050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Rectangle 12"/>
          <p:cNvSpPr/>
          <p:nvPr/>
        </p:nvSpPr>
        <p:spPr>
          <a:xfrm>
            <a:off x="7027751" y="4073269"/>
            <a:ext cx="1582849" cy="42253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743200" y="3745468"/>
            <a:ext cx="1066800" cy="369332"/>
          </a:xfrm>
          <a:prstGeom prst="rect">
            <a:avLst/>
          </a:prstGeom>
          <a:noFill/>
        </p:spPr>
        <p:txBody>
          <a:bodyPr wrap="square" rtlCol="0">
            <a:spAutoFit/>
          </a:bodyPr>
          <a:lstStyle/>
          <a:p>
            <a:r>
              <a:rPr lang="en-US" b="1" dirty="0" smtClean="0">
                <a:solidFill>
                  <a:srgbClr val="C00000"/>
                </a:solidFill>
              </a:rPr>
              <a:t>20</a:t>
            </a:r>
            <a:endParaRPr lang="en-US" b="1" dirty="0">
              <a:solidFill>
                <a:srgbClr val="C00000"/>
              </a:solidFill>
            </a:endParaRPr>
          </a:p>
        </p:txBody>
      </p:sp>
      <p:sp>
        <p:nvSpPr>
          <p:cNvPr id="15" name="TextBox 14"/>
          <p:cNvSpPr txBox="1"/>
          <p:nvPr/>
        </p:nvSpPr>
        <p:spPr>
          <a:xfrm>
            <a:off x="5105400" y="3733800"/>
            <a:ext cx="1066800" cy="369332"/>
          </a:xfrm>
          <a:prstGeom prst="rect">
            <a:avLst/>
          </a:prstGeom>
          <a:noFill/>
        </p:spPr>
        <p:txBody>
          <a:bodyPr wrap="square" rtlCol="0">
            <a:spAutoFit/>
          </a:bodyPr>
          <a:lstStyle/>
          <a:p>
            <a:r>
              <a:rPr lang="en-US" b="1" dirty="0" smtClean="0">
                <a:solidFill>
                  <a:srgbClr val="C00000"/>
                </a:solidFill>
              </a:rPr>
              <a:t>172</a:t>
            </a:r>
            <a:endParaRPr lang="en-US" b="1" dirty="0">
              <a:solidFill>
                <a:srgbClr val="C0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479031080"/>
      </p:ext>
    </p:extLst>
  </p:cSld>
  <p:clrMapOvr>
    <a:masterClrMapping/>
  </p:clrMapOvr>
  <mc:AlternateContent xmlns:mc="http://schemas.openxmlformats.org/markup-compatibility/2006" xmlns:p14="http://schemas.microsoft.com/office/powerpoint/2010/main">
    <mc:Choice Requires="p14">
      <p:transition spd="slow" p14:dur="2000" advTm="82167"/>
    </mc:Choice>
    <mc:Fallback xmlns="">
      <p:transition spd="slow" advTm="82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17" grpId="0"/>
      <p:bldP spid="3" grpId="0" animBg="1"/>
      <p:bldP spid="13" grpId="0" animBg="1"/>
      <p:bldP spid="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93" y="3499628"/>
            <a:ext cx="8340875" cy="245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152400" y="228600"/>
            <a:ext cx="8686800" cy="914400"/>
          </a:xfrm>
        </p:spPr>
        <p:txBody>
          <a:bodyPr>
            <a:noAutofit/>
          </a:bodyPr>
          <a:lstStyle/>
          <a:p>
            <a:pPr marL="0" indent="0">
              <a:buNone/>
            </a:pPr>
            <a:r>
              <a:rPr lang="en-US" sz="2000" b="1" dirty="0" smtClean="0">
                <a:solidFill>
                  <a:srgbClr val="990000"/>
                </a:solidFill>
              </a:rPr>
              <a:t>STEP 21. </a:t>
            </a:r>
            <a:r>
              <a:rPr lang="en-US" sz="2000" dirty="0" smtClean="0"/>
              <a:t>According to the Problem Statement, this truck load required a slump adjustment of two inches. The accepted formula for slump adjustments states that 1 yd</a:t>
            </a:r>
            <a:r>
              <a:rPr lang="en-US" sz="2000" baseline="30000" dirty="0" smtClean="0"/>
              <a:t>3 </a:t>
            </a:r>
            <a:r>
              <a:rPr lang="en-US" sz="2000" dirty="0" smtClean="0"/>
              <a:t>of concrete will increase in slump by 1 inch for each 1 gallon of water added.  (Inches to move </a:t>
            </a:r>
            <a:r>
              <a:rPr lang="en-US" sz="2000" i="1" dirty="0" smtClean="0"/>
              <a:t>x </a:t>
            </a:r>
            <a:r>
              <a:rPr lang="en-US" sz="2000" dirty="0" smtClean="0"/>
              <a:t># of yd</a:t>
            </a:r>
            <a:r>
              <a:rPr lang="en-US" sz="2000" baseline="30000" dirty="0" smtClean="0"/>
              <a:t>3</a:t>
            </a:r>
            <a:r>
              <a:rPr lang="en-US" sz="2000" dirty="0" smtClean="0"/>
              <a:t>s = Gallons Required.)</a:t>
            </a:r>
            <a:endParaRPr lang="en-US" sz="2000" dirty="0"/>
          </a:p>
          <a:p>
            <a:pPr marL="0" indent="0">
              <a:buNone/>
            </a:pPr>
            <a:endParaRPr lang="en-US" sz="2000" dirty="0"/>
          </a:p>
          <a:p>
            <a:pPr marL="0" indent="0">
              <a:buNone/>
            </a:pPr>
            <a:endParaRPr lang="en-US" sz="2000" dirty="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88007" y="1600200"/>
            <a:ext cx="7848600" cy="1754326"/>
          </a:xfrm>
          <a:prstGeom prst="rect">
            <a:avLst/>
          </a:prstGeom>
        </p:spPr>
        <p:txBody>
          <a:bodyPr wrap="square">
            <a:spAutoFit/>
          </a:bodyPr>
          <a:lstStyle/>
          <a:p>
            <a:r>
              <a:rPr lang="en-US" dirty="0" smtClean="0">
                <a:solidFill>
                  <a:srgbClr val="C00000"/>
                </a:solidFill>
                <a:latin typeface="+mj-lt"/>
              </a:rPr>
              <a:t>In this example, there are 5 yd</a:t>
            </a:r>
            <a:r>
              <a:rPr lang="en-US" baseline="30000" dirty="0" smtClean="0">
                <a:solidFill>
                  <a:srgbClr val="C00000"/>
                </a:solidFill>
                <a:latin typeface="+mj-lt"/>
              </a:rPr>
              <a:t>3</a:t>
            </a:r>
            <a:r>
              <a:rPr lang="en-US" dirty="0" smtClean="0">
                <a:solidFill>
                  <a:srgbClr val="C00000"/>
                </a:solidFill>
                <a:latin typeface="+mj-lt"/>
              </a:rPr>
              <a:t> of material for the slump to </a:t>
            </a:r>
            <a:r>
              <a:rPr lang="en-US" smtClean="0">
                <a:solidFill>
                  <a:srgbClr val="C00000"/>
                </a:solidFill>
                <a:latin typeface="+mj-lt"/>
              </a:rPr>
              <a:t>be increased by </a:t>
            </a:r>
            <a:r>
              <a:rPr lang="en-US" dirty="0" smtClean="0">
                <a:solidFill>
                  <a:srgbClr val="C00000"/>
                </a:solidFill>
                <a:latin typeface="+mj-lt"/>
              </a:rPr>
              <a:t>2”</a:t>
            </a:r>
          </a:p>
          <a:p>
            <a:endParaRPr lang="en-US" dirty="0">
              <a:solidFill>
                <a:srgbClr val="C00000"/>
              </a:solidFill>
              <a:latin typeface="+mj-lt"/>
            </a:endParaRPr>
          </a:p>
          <a:p>
            <a:r>
              <a:rPr lang="en-US" dirty="0" smtClean="0">
                <a:solidFill>
                  <a:srgbClr val="C00000"/>
                </a:solidFill>
                <a:latin typeface="+mj-lt"/>
              </a:rPr>
              <a:t>2 inches x 5 yd</a:t>
            </a:r>
            <a:r>
              <a:rPr lang="en-US" baseline="30000" dirty="0" smtClean="0">
                <a:solidFill>
                  <a:srgbClr val="C00000"/>
                </a:solidFill>
                <a:latin typeface="+mj-lt"/>
              </a:rPr>
              <a:t>3</a:t>
            </a:r>
            <a:r>
              <a:rPr lang="en-US" dirty="0" smtClean="0">
                <a:solidFill>
                  <a:srgbClr val="C00000"/>
                </a:solidFill>
                <a:latin typeface="+mj-lt"/>
              </a:rPr>
              <a:t> = </a:t>
            </a:r>
            <a:r>
              <a:rPr lang="en-US" b="1" dirty="0" smtClean="0">
                <a:solidFill>
                  <a:srgbClr val="C00000"/>
                </a:solidFill>
                <a:latin typeface="+mj-lt"/>
              </a:rPr>
              <a:t>10 Gallons</a:t>
            </a:r>
            <a:endParaRPr lang="en-US" dirty="0">
              <a:solidFill>
                <a:srgbClr val="C00000"/>
              </a:solidFill>
              <a:latin typeface="+mj-lt"/>
            </a:endParaRPr>
          </a:p>
          <a:p>
            <a:r>
              <a:rPr lang="en-US" dirty="0" smtClean="0">
                <a:solidFill>
                  <a:srgbClr val="C00000"/>
                </a:solidFill>
                <a:latin typeface="+mj-lt"/>
              </a:rPr>
              <a:t>10 Gallons x 8.33 = </a:t>
            </a:r>
            <a:r>
              <a:rPr lang="en-US" b="1" dirty="0" smtClean="0">
                <a:solidFill>
                  <a:srgbClr val="C00000"/>
                </a:solidFill>
                <a:latin typeface="+mj-lt"/>
              </a:rPr>
              <a:t>83 lbs. of Water for 1</a:t>
            </a:r>
            <a:r>
              <a:rPr lang="en-US" b="1" baseline="30000" dirty="0" smtClean="0">
                <a:solidFill>
                  <a:srgbClr val="C00000"/>
                </a:solidFill>
                <a:latin typeface="+mj-lt"/>
              </a:rPr>
              <a:t>st</a:t>
            </a:r>
            <a:r>
              <a:rPr lang="en-US" b="1" dirty="0" smtClean="0">
                <a:solidFill>
                  <a:srgbClr val="C00000"/>
                </a:solidFill>
                <a:latin typeface="+mj-lt"/>
              </a:rPr>
              <a:t> Site Addition</a:t>
            </a:r>
          </a:p>
          <a:p>
            <a:endParaRPr lang="en-US" b="1" dirty="0">
              <a:solidFill>
                <a:srgbClr val="C00000"/>
              </a:solidFill>
              <a:latin typeface="+mj-lt"/>
            </a:endParaRPr>
          </a:p>
          <a:p>
            <a:r>
              <a:rPr lang="en-US" dirty="0" smtClean="0">
                <a:solidFill>
                  <a:srgbClr val="C00000"/>
                </a:solidFill>
                <a:latin typeface="+mj-lt"/>
              </a:rPr>
              <a:t>Repeat for the 2</a:t>
            </a:r>
            <a:r>
              <a:rPr lang="en-US" baseline="30000" dirty="0" smtClean="0">
                <a:solidFill>
                  <a:srgbClr val="C00000"/>
                </a:solidFill>
                <a:latin typeface="+mj-lt"/>
              </a:rPr>
              <a:t>nd</a:t>
            </a:r>
            <a:r>
              <a:rPr lang="en-US" dirty="0" smtClean="0">
                <a:solidFill>
                  <a:srgbClr val="C00000"/>
                </a:solidFill>
                <a:latin typeface="+mj-lt"/>
              </a:rPr>
              <a:t> Water Added At Site if required.</a:t>
            </a:r>
          </a:p>
        </p:txBody>
      </p:sp>
      <p:sp>
        <p:nvSpPr>
          <p:cNvPr id="2" name="TextBox 1"/>
          <p:cNvSpPr txBox="1"/>
          <p:nvPr/>
        </p:nvSpPr>
        <p:spPr>
          <a:xfrm>
            <a:off x="2953146" y="4745381"/>
            <a:ext cx="418704" cy="369332"/>
          </a:xfrm>
          <a:prstGeom prst="rect">
            <a:avLst/>
          </a:prstGeom>
          <a:noFill/>
        </p:spPr>
        <p:txBody>
          <a:bodyPr wrap="none" rtlCol="0">
            <a:spAutoFit/>
          </a:bodyPr>
          <a:lstStyle/>
          <a:p>
            <a:r>
              <a:rPr lang="en-US" b="1" dirty="0" smtClean="0">
                <a:solidFill>
                  <a:srgbClr val="C00000"/>
                </a:solidFill>
              </a:rPr>
              <a:t>10</a:t>
            </a:r>
            <a:endParaRPr lang="en-US" b="1" dirty="0">
              <a:solidFill>
                <a:srgbClr val="C00000"/>
              </a:solidFill>
            </a:endParaRPr>
          </a:p>
        </p:txBody>
      </p:sp>
      <p:sp>
        <p:nvSpPr>
          <p:cNvPr id="16" name="TextBox 15"/>
          <p:cNvSpPr txBox="1"/>
          <p:nvPr/>
        </p:nvSpPr>
        <p:spPr>
          <a:xfrm>
            <a:off x="7086600" y="4758703"/>
            <a:ext cx="418704" cy="369332"/>
          </a:xfrm>
          <a:prstGeom prst="rect">
            <a:avLst/>
          </a:prstGeom>
          <a:noFill/>
        </p:spPr>
        <p:txBody>
          <a:bodyPr wrap="none" rtlCol="0">
            <a:spAutoFit/>
          </a:bodyPr>
          <a:lstStyle/>
          <a:p>
            <a:r>
              <a:rPr lang="en-US" b="1" dirty="0" smtClean="0">
                <a:solidFill>
                  <a:srgbClr val="C00000"/>
                </a:solidFill>
              </a:rPr>
              <a:t>83</a:t>
            </a:r>
            <a:endParaRPr lang="en-US" b="1" dirty="0">
              <a:solidFill>
                <a:srgbClr val="C00000"/>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075859614"/>
      </p:ext>
    </p:extLst>
  </p:cSld>
  <p:clrMapOvr>
    <a:masterClrMapping/>
  </p:clrMapOvr>
  <mc:AlternateContent xmlns:mc="http://schemas.openxmlformats.org/markup-compatibility/2006" xmlns:p14="http://schemas.microsoft.com/office/powerpoint/2010/main">
    <mc:Choice Requires="p14">
      <p:transition spd="slow" p14:dur="2000" advTm="77015"/>
    </mc:Choice>
    <mc:Fallback xmlns="">
      <p:transition spd="slow" advTm="77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12" grpId="0"/>
      <p:bldP spid="2"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88" y="2590800"/>
            <a:ext cx="865822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152401" y="304800"/>
            <a:ext cx="8686800" cy="914400"/>
          </a:xfrm>
        </p:spPr>
        <p:txBody>
          <a:bodyPr>
            <a:noAutofit/>
          </a:bodyPr>
          <a:lstStyle/>
          <a:p>
            <a:pPr marL="0" indent="0">
              <a:buNone/>
            </a:pPr>
            <a:r>
              <a:rPr lang="en-US" sz="2400" b="1" dirty="0" smtClean="0">
                <a:solidFill>
                  <a:srgbClr val="990000"/>
                </a:solidFill>
              </a:rPr>
              <a:t>STEP 22. </a:t>
            </a:r>
            <a:r>
              <a:rPr lang="en-US" sz="2400" dirty="0" smtClean="0"/>
              <a:t>The Total Water in the Load (SUM) is determined by adding the Total Water Added at the Plant plus any on-site water additions.</a:t>
            </a:r>
            <a:endParaRPr lang="en-US" sz="2400" dirty="0"/>
          </a:p>
          <a:p>
            <a:pPr marL="0" indent="0">
              <a:buNone/>
            </a:pPr>
            <a:endParaRPr lang="en-US" sz="2400" dirty="0"/>
          </a:p>
          <a:p>
            <a:pPr marL="0" indent="0">
              <a:buNone/>
            </a:pPr>
            <a:endParaRPr lang="en-US" sz="2400" dirty="0"/>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p:txBody>
      </p:sp>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88007" y="1343055"/>
            <a:ext cx="7848600" cy="461665"/>
          </a:xfrm>
          <a:prstGeom prst="rect">
            <a:avLst/>
          </a:prstGeom>
        </p:spPr>
        <p:txBody>
          <a:bodyPr wrap="square">
            <a:spAutoFit/>
          </a:bodyPr>
          <a:lstStyle/>
          <a:p>
            <a:r>
              <a:rPr lang="en-US" sz="2400" dirty="0" smtClean="0">
                <a:solidFill>
                  <a:srgbClr val="C00000"/>
                </a:solidFill>
                <a:latin typeface="+mj-lt"/>
              </a:rPr>
              <a:t>Total Water in the Load” 1518 + 83 = </a:t>
            </a:r>
            <a:r>
              <a:rPr lang="en-US" sz="2400" b="1" dirty="0" smtClean="0">
                <a:solidFill>
                  <a:srgbClr val="C00000"/>
                </a:solidFill>
                <a:latin typeface="+mj-lt"/>
              </a:rPr>
              <a:t>1601</a:t>
            </a:r>
            <a:endParaRPr lang="en-US" sz="2400" dirty="0" smtClean="0">
              <a:solidFill>
                <a:srgbClr val="C00000"/>
              </a:solidFill>
              <a:latin typeface="+mj-lt"/>
            </a:endParaRPr>
          </a:p>
        </p:txBody>
      </p:sp>
      <p:sp>
        <p:nvSpPr>
          <p:cNvPr id="3" name="Rectangle 2"/>
          <p:cNvSpPr/>
          <p:nvPr/>
        </p:nvSpPr>
        <p:spPr>
          <a:xfrm>
            <a:off x="7128068" y="3429000"/>
            <a:ext cx="1711132" cy="4191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128068" y="3855243"/>
            <a:ext cx="1711132" cy="41195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7086600" y="4648200"/>
            <a:ext cx="1447800" cy="369332"/>
          </a:xfrm>
          <a:prstGeom prst="rect">
            <a:avLst/>
          </a:prstGeom>
          <a:noFill/>
        </p:spPr>
        <p:txBody>
          <a:bodyPr wrap="square" rtlCol="0">
            <a:spAutoFit/>
          </a:bodyPr>
          <a:lstStyle/>
          <a:p>
            <a:r>
              <a:rPr lang="en-US" b="1" dirty="0" smtClean="0">
                <a:solidFill>
                  <a:srgbClr val="C00000"/>
                </a:solidFill>
              </a:rPr>
              <a:t>1601</a:t>
            </a:r>
            <a:endParaRPr lang="en-US" b="1" dirty="0">
              <a:solidFill>
                <a:srgbClr val="C0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300802261"/>
      </p:ext>
    </p:extLst>
  </p:cSld>
  <p:clrMapOvr>
    <a:masterClrMapping/>
  </p:clrMapOvr>
  <mc:AlternateContent xmlns:mc="http://schemas.openxmlformats.org/markup-compatibility/2006" xmlns:p14="http://schemas.microsoft.com/office/powerpoint/2010/main">
    <mc:Choice Requires="p14">
      <p:transition spd="slow" p14:dur="2000" advTm="33409"/>
    </mc:Choice>
    <mc:Fallback xmlns="">
      <p:transition spd="slow" advTm="33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12" grpId="0"/>
      <p:bldP spid="3" grpId="0" animBg="1"/>
      <p:bldP spid="11"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152400" y="457200"/>
            <a:ext cx="8686800" cy="914400"/>
          </a:xfrm>
        </p:spPr>
        <p:txBody>
          <a:bodyPr>
            <a:noAutofit/>
          </a:bodyPr>
          <a:lstStyle/>
          <a:p>
            <a:pPr marL="0" indent="0">
              <a:buNone/>
            </a:pPr>
            <a:r>
              <a:rPr lang="en-US" sz="2400" b="1" dirty="0" smtClean="0">
                <a:solidFill>
                  <a:srgbClr val="990000"/>
                </a:solidFill>
              </a:rPr>
              <a:t>STEP 23. </a:t>
            </a:r>
            <a:r>
              <a:rPr lang="en-US" sz="2400" dirty="0" smtClean="0"/>
              <a:t>Calculate the Water to Cementitious Material Ratio by dividing the Total Water in the Load (1601 lbs) by the Total Cementitious Material’s Actual Batch Weight (3674 lbs.)</a:t>
            </a:r>
            <a:endParaRPr lang="en-US" sz="2400" dirty="0"/>
          </a:p>
          <a:p>
            <a:pPr marL="0" indent="0">
              <a:buNone/>
            </a:pPr>
            <a:endParaRPr lang="en-US" sz="2400" dirty="0"/>
          </a:p>
          <a:p>
            <a:pPr marL="0" indent="0">
              <a:buNone/>
            </a:pPr>
            <a:endParaRPr lang="en-US" sz="2400" dirty="0"/>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p:txBody>
      </p:sp>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1994640656"/>
              </p:ext>
            </p:extLst>
          </p:nvPr>
        </p:nvGraphicFramePr>
        <p:xfrm>
          <a:off x="304800" y="2209800"/>
          <a:ext cx="4724400" cy="741680"/>
        </p:xfrm>
        <a:graphic>
          <a:graphicData uri="http://schemas.openxmlformats.org/drawingml/2006/table">
            <a:tbl>
              <a:tblPr bandRow="1">
                <a:tableStyleId>{5940675A-B579-460E-94D1-54222C63F5DA}</a:tableStyleId>
              </a:tblPr>
              <a:tblGrid>
                <a:gridCol w="9144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04800">
                  <a:extLst>
                    <a:ext uri="{9D8B030D-6E8A-4147-A177-3AD203B41FA5}">
                      <a16:colId xmlns:a16="http://schemas.microsoft.com/office/drawing/2014/main" val="20002"/>
                    </a:ext>
                  </a:extLst>
                </a:gridCol>
              </a:tblGrid>
              <a:tr h="370840">
                <a:tc rowSpan="2">
                  <a:txBody>
                    <a:bodyPr/>
                    <a:lstStyle/>
                    <a:p>
                      <a:pPr algn="r"/>
                      <a:r>
                        <a:rPr lang="en-US" dirty="0" smtClean="0"/>
                        <a:t>Ratio = </a:t>
                      </a:r>
                      <a:endParaRPr lang="en-US" dirty="0"/>
                    </a:p>
                  </a:txBody>
                  <a:tcPr anchor="ctr">
                    <a:lnL w="12700" cmpd="sng">
                      <a:noFill/>
                    </a:lnL>
                    <a:lnR w="12700" cmpd="sng">
                      <a:noFill/>
                    </a:lnR>
                    <a:lnT w="12700" cmpd="sng">
                      <a:noFill/>
                    </a:lnT>
                    <a:lnB w="12700" cmpd="sng">
                      <a:noFill/>
                    </a:lnB>
                  </a:tcPr>
                </a:tc>
                <a:tc>
                  <a:txBody>
                    <a:bodyPr/>
                    <a:lstStyle/>
                    <a:p>
                      <a:pPr algn="ctr"/>
                      <a:r>
                        <a:rPr lang="en-US" dirty="0" smtClean="0"/>
                        <a:t>Total</a:t>
                      </a:r>
                      <a:r>
                        <a:rPr lang="en-US" baseline="0" dirty="0" smtClean="0"/>
                        <a:t> Water in Load (Lbs)</a:t>
                      </a:r>
                      <a:endParaRPr lang="en-US" dirty="0"/>
                    </a:p>
                  </a:txBody>
                  <a:tcPr>
                    <a:lnL w="12700" cmpd="sng">
                      <a:noFill/>
                    </a:lnL>
                    <a:lnR w="12700" cmpd="sng">
                      <a:noFill/>
                    </a:lnR>
                    <a:lnT w="12700" cmpd="sng">
                      <a:noFill/>
                    </a:lnT>
                  </a:tcPr>
                </a:tc>
                <a:tc rowSpan="2">
                  <a:txBody>
                    <a:bodyPr/>
                    <a:lstStyle/>
                    <a:p>
                      <a:r>
                        <a:rPr lang="en-US" dirty="0" smtClean="0"/>
                        <a:t>=</a:t>
                      </a:r>
                      <a:endParaRPr lang="en-US" dirty="0"/>
                    </a:p>
                  </a:txBody>
                  <a:tcPr anchor="ctr">
                    <a:lnL w="12700" cmpd="sng">
                      <a:noFill/>
                    </a:lnL>
                    <a:lnR w="12700" cmpd="sng">
                      <a:noFill/>
                    </a:lnR>
                    <a:lnT w="12700" cmpd="sng">
                      <a:noFill/>
                    </a:lnT>
                    <a:lnB w="12700" cmpd="sng">
                      <a:noFill/>
                    </a:lnB>
                  </a:tcPr>
                </a:tc>
                <a:extLst>
                  <a:ext uri="{0D108BD9-81ED-4DB2-BD59-A6C34878D82A}">
                    <a16:rowId xmlns:a16="http://schemas.microsoft.com/office/drawing/2014/main" val="10000"/>
                  </a:ext>
                </a:extLst>
              </a:tr>
              <a:tr h="370840">
                <a:tc vMerge="1">
                  <a:txBody>
                    <a:bodyPr/>
                    <a:lstStyle/>
                    <a:p>
                      <a:endParaRPr lang="en-US" dirty="0"/>
                    </a:p>
                  </a:txBody>
                  <a:tcPr/>
                </a:tc>
                <a:tc>
                  <a:txBody>
                    <a:bodyPr/>
                    <a:lstStyle/>
                    <a:p>
                      <a:pPr algn="ctr"/>
                      <a:r>
                        <a:rPr lang="en-US" dirty="0" smtClean="0"/>
                        <a:t>Total Cementitious Material</a:t>
                      </a:r>
                      <a:r>
                        <a:rPr lang="en-US" baseline="0" dirty="0" smtClean="0"/>
                        <a:t> (Lbs.)</a:t>
                      </a:r>
                      <a:endParaRPr lang="en-US" dirty="0"/>
                    </a:p>
                  </a:txBody>
                  <a:tcPr>
                    <a:lnL w="12700" cmpd="sng">
                      <a:noFill/>
                    </a:lnL>
                    <a:lnR w="12700" cmpd="sng">
                      <a:noFill/>
                    </a:lnR>
                    <a:lnB w="12700" cmpd="sng">
                      <a:noFill/>
                    </a:lnB>
                  </a:tcPr>
                </a:tc>
                <a:tc vMerge="1">
                  <a:txBody>
                    <a:bodyPr/>
                    <a:lstStyle/>
                    <a:p>
                      <a:endParaRPr lang="en-US" dirty="0"/>
                    </a:p>
                  </a:txBody>
                  <a:tcPr/>
                </a:tc>
                <a:extLst>
                  <a:ext uri="{0D108BD9-81ED-4DB2-BD59-A6C34878D82A}">
                    <a16:rowId xmlns:a16="http://schemas.microsoft.com/office/drawing/2014/main" val="10001"/>
                  </a:ext>
                </a:extLst>
              </a:tr>
            </a:tbl>
          </a:graphicData>
        </a:graphic>
      </p:graphicFrame>
      <p:sp>
        <p:nvSpPr>
          <p:cNvPr id="5" name="Rectangle 4"/>
          <p:cNvSpPr/>
          <p:nvPr/>
        </p:nvSpPr>
        <p:spPr>
          <a:xfrm>
            <a:off x="7543800" y="2338698"/>
            <a:ext cx="1146368"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6" name="TextBox 5"/>
          <p:cNvSpPr txBox="1"/>
          <p:nvPr/>
        </p:nvSpPr>
        <p:spPr>
          <a:xfrm>
            <a:off x="7583584" y="2412665"/>
            <a:ext cx="1676400" cy="461665"/>
          </a:xfrm>
          <a:prstGeom prst="rect">
            <a:avLst/>
          </a:prstGeom>
          <a:noFill/>
        </p:spPr>
        <p:txBody>
          <a:bodyPr wrap="square" rtlCol="0">
            <a:spAutoFit/>
          </a:bodyPr>
          <a:lstStyle/>
          <a:p>
            <a:r>
              <a:rPr lang="en-US" sz="2400" b="1" dirty="0" smtClean="0">
                <a:solidFill>
                  <a:srgbClr val="C00000"/>
                </a:solidFill>
              </a:rPr>
              <a:t>0.44</a:t>
            </a:r>
            <a:endParaRPr lang="en-US" sz="2400" b="1" dirty="0">
              <a:solidFill>
                <a:srgbClr val="C00000"/>
              </a:solidFill>
            </a:endParaRPr>
          </a:p>
        </p:txBody>
      </p:sp>
      <p:sp>
        <p:nvSpPr>
          <p:cNvPr id="13" name="Content Placeholder 2"/>
          <p:cNvSpPr txBox="1">
            <a:spLocks/>
          </p:cNvSpPr>
          <p:nvPr/>
        </p:nvSpPr>
        <p:spPr>
          <a:xfrm>
            <a:off x="176613" y="3810000"/>
            <a:ext cx="8686800" cy="914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rgbClr val="990000"/>
                </a:solidFill>
              </a:rPr>
              <a:t>STEP 24. </a:t>
            </a:r>
            <a:r>
              <a:rPr lang="en-US" sz="2400" dirty="0" smtClean="0"/>
              <a:t>Compare the w/c ratio for this load (</a:t>
            </a:r>
            <a:r>
              <a:rPr lang="en-US" sz="2400" b="1" dirty="0" smtClean="0">
                <a:solidFill>
                  <a:srgbClr val="C00000"/>
                </a:solidFill>
              </a:rPr>
              <a:t>0.44</a:t>
            </a:r>
            <a:r>
              <a:rPr lang="en-US" sz="2400" dirty="0" smtClean="0"/>
              <a:t>) to the w/c for this class of PCC (</a:t>
            </a:r>
            <a:r>
              <a:rPr lang="en-US" sz="2400" b="1" dirty="0" smtClean="0">
                <a:solidFill>
                  <a:srgbClr val="C00000"/>
                </a:solidFill>
              </a:rPr>
              <a:t>0.46</a:t>
            </a:r>
            <a:r>
              <a:rPr lang="en-US" sz="2400" dirty="0" smtClean="0"/>
              <a:t>).</a:t>
            </a:r>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a:p>
        </p:txBody>
      </p:sp>
      <p:graphicFrame>
        <p:nvGraphicFramePr>
          <p:cNvPr id="8" name="Table 7"/>
          <p:cNvGraphicFramePr>
            <a:graphicFrameLocks noGrp="1"/>
          </p:cNvGraphicFramePr>
          <p:nvPr>
            <p:extLst>
              <p:ext uri="{D42A27DB-BD31-4B8C-83A1-F6EECF244321}">
                <p14:modId xmlns:p14="http://schemas.microsoft.com/office/powerpoint/2010/main" val="1591466000"/>
              </p:ext>
            </p:extLst>
          </p:nvPr>
        </p:nvGraphicFramePr>
        <p:xfrm>
          <a:off x="4953000" y="2209800"/>
          <a:ext cx="2438400" cy="741680"/>
        </p:xfrm>
        <a:graphic>
          <a:graphicData uri="http://schemas.openxmlformats.org/drawingml/2006/table">
            <a:tbl>
              <a:tblPr firstRow="1" bandRow="1">
                <a:tableStyleId>{5940675A-B579-460E-94D1-54222C63F5DA}</a:tableStyleId>
              </a:tblPr>
              <a:tblGrid>
                <a:gridCol w="2133600">
                  <a:extLst>
                    <a:ext uri="{9D8B030D-6E8A-4147-A177-3AD203B41FA5}">
                      <a16:colId xmlns:a16="http://schemas.microsoft.com/office/drawing/2014/main" val="20000"/>
                    </a:ext>
                  </a:extLst>
                </a:gridCol>
                <a:gridCol w="304800">
                  <a:extLst>
                    <a:ext uri="{9D8B030D-6E8A-4147-A177-3AD203B41FA5}">
                      <a16:colId xmlns:a16="http://schemas.microsoft.com/office/drawing/2014/main" val="20001"/>
                    </a:ext>
                  </a:extLst>
                </a:gridCol>
              </a:tblGrid>
              <a:tr h="370840">
                <a:tc>
                  <a:txBody>
                    <a:bodyPr/>
                    <a:lstStyle/>
                    <a:p>
                      <a:pPr algn="ctr"/>
                      <a:r>
                        <a:rPr lang="en-US" dirty="0" smtClean="0">
                          <a:solidFill>
                            <a:srgbClr val="C00000"/>
                          </a:solidFill>
                        </a:rPr>
                        <a:t>1601</a:t>
                      </a:r>
                      <a:r>
                        <a:rPr lang="en-US" baseline="0" dirty="0" smtClean="0">
                          <a:solidFill>
                            <a:srgbClr val="C00000"/>
                          </a:solidFill>
                        </a:rPr>
                        <a:t> Lbs Water</a:t>
                      </a:r>
                      <a:endParaRPr lang="en-US" dirty="0">
                        <a:solidFill>
                          <a:srgbClr val="C00000"/>
                        </a:solidFill>
                      </a:endParaRPr>
                    </a:p>
                  </a:txBody>
                  <a:tcPr>
                    <a:lnL w="12700" cmpd="sng">
                      <a:noFill/>
                    </a:lnL>
                    <a:lnR w="12700" cmpd="sng">
                      <a:noFill/>
                    </a:lnR>
                    <a:lnT w="12700" cmpd="sng">
                      <a:noFill/>
                    </a:lnT>
                  </a:tcPr>
                </a:tc>
                <a:tc rowSpan="2">
                  <a:txBody>
                    <a:bodyPr/>
                    <a:lstStyle/>
                    <a:p>
                      <a:pPr algn="ctr"/>
                      <a:r>
                        <a:rPr lang="en-US" dirty="0" smtClean="0">
                          <a:solidFill>
                            <a:schemeClr val="tx1"/>
                          </a:solidFill>
                        </a:rPr>
                        <a:t>=</a:t>
                      </a:r>
                      <a:endParaRPr lang="en-US" dirty="0">
                        <a:solidFill>
                          <a:schemeClr val="tx1"/>
                        </a:solidFill>
                      </a:endParaRPr>
                    </a:p>
                  </a:txBody>
                  <a:tcPr anchor="ctr">
                    <a:lnL w="12700" cmpd="sng">
                      <a:noFill/>
                    </a:lnL>
                    <a:lnR w="12700" cmpd="sng">
                      <a:noFill/>
                    </a:lnR>
                    <a:lnT w="12700" cmpd="sng">
                      <a:noFill/>
                    </a:lnT>
                    <a:lnB w="12700" cmpd="sng">
                      <a:noFill/>
                    </a:lnB>
                  </a:tcPr>
                </a:tc>
                <a:extLst>
                  <a:ext uri="{0D108BD9-81ED-4DB2-BD59-A6C34878D82A}">
                    <a16:rowId xmlns:a16="http://schemas.microsoft.com/office/drawing/2014/main" val="10000"/>
                  </a:ext>
                </a:extLst>
              </a:tr>
              <a:tr h="370840">
                <a:tc>
                  <a:txBody>
                    <a:bodyPr/>
                    <a:lstStyle/>
                    <a:p>
                      <a:pPr algn="ctr"/>
                      <a:r>
                        <a:rPr lang="en-US" dirty="0" smtClean="0">
                          <a:solidFill>
                            <a:srgbClr val="C00000"/>
                          </a:solidFill>
                        </a:rPr>
                        <a:t>3674 Lbs Cem. Matl.</a:t>
                      </a:r>
                      <a:endParaRPr lang="en-US" dirty="0">
                        <a:solidFill>
                          <a:srgbClr val="C00000"/>
                        </a:solidFill>
                      </a:endParaRPr>
                    </a:p>
                  </a:txBody>
                  <a:tcPr>
                    <a:lnL w="12700" cmpd="sng">
                      <a:noFill/>
                    </a:lnL>
                    <a:lnR w="12700" cmpd="sng">
                      <a:noFill/>
                    </a:lnR>
                    <a:lnB w="12700" cmpd="sng">
                      <a:noFill/>
                    </a:lnB>
                  </a:tcPr>
                </a:tc>
                <a:tc vMerge="1">
                  <a:txBody>
                    <a:bodyPr/>
                    <a:lstStyle/>
                    <a:p>
                      <a:pPr algn="ctr"/>
                      <a:endParaRPr lang="en-US" dirty="0"/>
                    </a:p>
                  </a:txBody>
                  <a:tcPr/>
                </a:tc>
                <a:extLst>
                  <a:ext uri="{0D108BD9-81ED-4DB2-BD59-A6C34878D82A}">
                    <a16:rowId xmlns:a16="http://schemas.microsoft.com/office/drawing/2014/main" val="10001"/>
                  </a:ext>
                </a:extLst>
              </a:tr>
            </a:tbl>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806135324"/>
      </p:ext>
    </p:extLst>
  </p:cSld>
  <p:clrMapOvr>
    <a:masterClrMapping/>
  </p:clrMapOvr>
  <mc:AlternateContent xmlns:mc="http://schemas.openxmlformats.org/markup-compatibility/2006" xmlns:p14="http://schemas.microsoft.com/office/powerpoint/2010/main">
    <mc:Choice Requires="p14">
      <p:transition spd="slow" p14:dur="2000" advTm="50558"/>
    </mc:Choice>
    <mc:Fallback xmlns="">
      <p:transition spd="slow" advTm="50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6"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le:SCDOT.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152400" y="457200"/>
            <a:ext cx="8686800" cy="914400"/>
          </a:xfrm>
        </p:spPr>
        <p:txBody>
          <a:bodyPr>
            <a:noAutofit/>
          </a:bodyPr>
          <a:lstStyle/>
          <a:p>
            <a:pPr marL="0" indent="0">
              <a:buNone/>
            </a:pPr>
            <a:r>
              <a:rPr lang="en-US" sz="2400" b="1" dirty="0" smtClean="0">
                <a:solidFill>
                  <a:srgbClr val="990000"/>
                </a:solidFill>
              </a:rPr>
              <a:t>STEP 24. </a:t>
            </a:r>
            <a:r>
              <a:rPr lang="en-US" sz="2400" dirty="0" smtClean="0"/>
              <a:t>It is the Field Inspector’s job to fill out all of the relevant information below for each Form 700.04.</a:t>
            </a:r>
            <a:endParaRPr lang="en-US" sz="2400" dirty="0"/>
          </a:p>
          <a:p>
            <a:pPr marL="0" indent="0">
              <a:buNone/>
            </a:pPr>
            <a:endParaRPr lang="en-US" sz="2400" dirty="0"/>
          </a:p>
          <a:p>
            <a:pPr marL="0" indent="0">
              <a:buNone/>
            </a:pPr>
            <a:endParaRPr lang="en-US" sz="2400" dirty="0"/>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996" t="82078"/>
          <a:stretch/>
        </p:blipFill>
        <p:spPr bwMode="auto">
          <a:xfrm>
            <a:off x="179462" y="2514600"/>
            <a:ext cx="8812138" cy="15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19454169"/>
      </p:ext>
    </p:extLst>
  </p:cSld>
  <p:clrMapOvr>
    <a:masterClrMapping/>
  </p:clrMapOvr>
  <mc:AlternateContent xmlns:mc="http://schemas.openxmlformats.org/markup-compatibility/2006" xmlns:p14="http://schemas.microsoft.com/office/powerpoint/2010/main">
    <mc:Choice Requires="p14">
      <p:transition spd="slow" p14:dur="2000" advTm="11692"/>
    </mc:Choice>
    <mc:Fallback xmlns="">
      <p:transition spd="slow" advTm="11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133600"/>
            <a:ext cx="3640138"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6382"/>
          <a:stretch/>
        </p:blipFill>
        <p:spPr bwMode="auto">
          <a:xfrm>
            <a:off x="4592637" y="2133600"/>
            <a:ext cx="3560763" cy="2230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Grp="1" noChangeAspect="1" noChangeArrowheads="1"/>
          </p:cNvPicPr>
          <p:nvPr>
            <p:ph/>
          </p:nvPr>
        </p:nvPicPr>
        <p:blipFill rotWithShape="1">
          <a:blip r:embed="rId6">
            <a:extLst>
              <a:ext uri="{28A0092B-C50C-407E-A947-70E740481C1C}">
                <a14:useLocalDpi xmlns:a14="http://schemas.microsoft.com/office/drawing/2010/main" val="0"/>
              </a:ext>
            </a:extLst>
          </a:blip>
          <a:srcRect b="12867"/>
          <a:stretch/>
        </p:blipFill>
        <p:spPr>
          <a:xfrm>
            <a:off x="4591213" y="4149706"/>
            <a:ext cx="3560763" cy="232444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953300" y="119208"/>
            <a:ext cx="7467600" cy="2031325"/>
          </a:xfrm>
          <a:prstGeom prst="rect">
            <a:avLst/>
          </a:prstGeom>
          <a:noFill/>
        </p:spPr>
        <p:txBody>
          <a:bodyPr wrap="square" rtlCol="0">
            <a:spAutoFit/>
          </a:bodyPr>
          <a:lstStyle/>
          <a:p>
            <a:r>
              <a:rPr lang="en-US" dirty="0" smtClean="0"/>
              <a:t>Remember, some plants still use dial scales and beam balances and they are acceptable.  No printable batch ticket will be available and material weights will be determined by reading the scale values from the dial gauges or beam balances.</a:t>
            </a:r>
          </a:p>
          <a:p>
            <a:endParaRPr lang="en-US" dirty="0"/>
          </a:p>
          <a:p>
            <a:r>
              <a:rPr lang="en-US" dirty="0" smtClean="0"/>
              <a:t>Also remember that some plants weigh water and some use volumetric methods (typically gallons.)</a:t>
            </a:r>
            <a:endParaRPr lang="en-US" dirty="0"/>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8433" y="2133600"/>
            <a:ext cx="3804967" cy="2249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34305758"/>
      </p:ext>
    </p:extLst>
  </p:cSld>
  <p:clrMapOvr>
    <a:masterClrMapping/>
  </p:clrMapOvr>
  <mc:AlternateContent xmlns:mc="http://schemas.openxmlformats.org/markup-compatibility/2006" xmlns:p14="http://schemas.microsoft.com/office/powerpoint/2010/main">
    <mc:Choice Requires="p14">
      <p:transition spd="slow" p14:dur="2000" advTm="26547"/>
    </mc:Choice>
    <mc:Fallback xmlns="">
      <p:transition spd="slow" advTm="26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910" y="-32261"/>
            <a:ext cx="8991600" cy="6890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47800" y="381000"/>
            <a:ext cx="914400" cy="276999"/>
          </a:xfrm>
          <a:prstGeom prst="rect">
            <a:avLst/>
          </a:prstGeom>
          <a:noFill/>
        </p:spPr>
        <p:txBody>
          <a:bodyPr wrap="square" rtlCol="0">
            <a:spAutoFit/>
          </a:bodyPr>
          <a:lstStyle/>
          <a:p>
            <a:r>
              <a:rPr lang="en-US" sz="1200" b="1" dirty="0" smtClean="0">
                <a:solidFill>
                  <a:srgbClr val="C00000"/>
                </a:solidFill>
              </a:rPr>
              <a:t>0.019</a:t>
            </a:r>
            <a:endParaRPr lang="en-US" sz="1200" b="1" dirty="0">
              <a:solidFill>
                <a:srgbClr val="C00000"/>
              </a:solidFill>
            </a:endParaRPr>
          </a:p>
        </p:txBody>
      </p:sp>
      <p:sp>
        <p:nvSpPr>
          <p:cNvPr id="4" name="TextBox 3"/>
          <p:cNvSpPr txBox="1"/>
          <p:nvPr/>
        </p:nvSpPr>
        <p:spPr>
          <a:xfrm>
            <a:off x="2362200" y="379206"/>
            <a:ext cx="914400" cy="261610"/>
          </a:xfrm>
          <a:prstGeom prst="rect">
            <a:avLst/>
          </a:prstGeom>
          <a:noFill/>
        </p:spPr>
        <p:txBody>
          <a:bodyPr wrap="square" rtlCol="0">
            <a:spAutoFit/>
          </a:bodyPr>
          <a:lstStyle/>
          <a:p>
            <a:r>
              <a:rPr lang="en-US" sz="1100" b="1" dirty="0" smtClean="0">
                <a:solidFill>
                  <a:srgbClr val="C00000"/>
                </a:solidFill>
              </a:rPr>
              <a:t>3/15/2005</a:t>
            </a:r>
            <a:endParaRPr lang="en-US" sz="1100" b="1" dirty="0">
              <a:solidFill>
                <a:srgbClr val="C00000"/>
              </a:solidFill>
            </a:endParaRPr>
          </a:p>
        </p:txBody>
      </p:sp>
      <p:sp>
        <p:nvSpPr>
          <p:cNvPr id="5" name="TextBox 4"/>
          <p:cNvSpPr txBox="1"/>
          <p:nvPr/>
        </p:nvSpPr>
        <p:spPr>
          <a:xfrm>
            <a:off x="3505200" y="381000"/>
            <a:ext cx="914400" cy="276999"/>
          </a:xfrm>
          <a:prstGeom prst="rect">
            <a:avLst/>
          </a:prstGeom>
          <a:noFill/>
        </p:spPr>
        <p:txBody>
          <a:bodyPr wrap="square" rtlCol="0">
            <a:spAutoFit/>
          </a:bodyPr>
          <a:lstStyle/>
          <a:p>
            <a:r>
              <a:rPr lang="en-US" sz="1200" b="1" dirty="0" smtClean="0">
                <a:solidFill>
                  <a:srgbClr val="C00000"/>
                </a:solidFill>
              </a:rPr>
              <a:t>5000</a:t>
            </a:r>
            <a:endParaRPr lang="en-US" sz="1200" b="1" dirty="0">
              <a:solidFill>
                <a:srgbClr val="C00000"/>
              </a:solidFill>
            </a:endParaRPr>
          </a:p>
        </p:txBody>
      </p:sp>
      <p:sp>
        <p:nvSpPr>
          <p:cNvPr id="6" name="TextBox 5"/>
          <p:cNvSpPr txBox="1"/>
          <p:nvPr/>
        </p:nvSpPr>
        <p:spPr>
          <a:xfrm>
            <a:off x="4572000" y="363817"/>
            <a:ext cx="914400" cy="276999"/>
          </a:xfrm>
          <a:prstGeom prst="rect">
            <a:avLst/>
          </a:prstGeom>
          <a:noFill/>
        </p:spPr>
        <p:txBody>
          <a:bodyPr wrap="square" rtlCol="0">
            <a:spAutoFit/>
          </a:bodyPr>
          <a:lstStyle/>
          <a:p>
            <a:r>
              <a:rPr lang="en-US" sz="1200" b="1" dirty="0">
                <a:solidFill>
                  <a:srgbClr val="C00000"/>
                </a:solidFill>
              </a:rPr>
              <a:t>2</a:t>
            </a:r>
          </a:p>
        </p:txBody>
      </p:sp>
      <p:sp>
        <p:nvSpPr>
          <p:cNvPr id="7" name="TextBox 6"/>
          <p:cNvSpPr txBox="1"/>
          <p:nvPr/>
        </p:nvSpPr>
        <p:spPr>
          <a:xfrm>
            <a:off x="5867400" y="363816"/>
            <a:ext cx="914400" cy="276999"/>
          </a:xfrm>
          <a:prstGeom prst="rect">
            <a:avLst/>
          </a:prstGeom>
          <a:noFill/>
        </p:spPr>
        <p:txBody>
          <a:bodyPr wrap="square" rtlCol="0">
            <a:spAutoFit/>
          </a:bodyPr>
          <a:lstStyle/>
          <a:p>
            <a:r>
              <a:rPr lang="en-US" sz="1200" b="1" dirty="0">
                <a:solidFill>
                  <a:srgbClr val="C00000"/>
                </a:solidFill>
              </a:rPr>
              <a:t>5</a:t>
            </a:r>
          </a:p>
        </p:txBody>
      </p:sp>
      <p:sp>
        <p:nvSpPr>
          <p:cNvPr id="8" name="TextBox 7"/>
          <p:cNvSpPr txBox="1"/>
          <p:nvPr/>
        </p:nvSpPr>
        <p:spPr>
          <a:xfrm>
            <a:off x="6934200" y="379206"/>
            <a:ext cx="914400" cy="276999"/>
          </a:xfrm>
          <a:prstGeom prst="rect">
            <a:avLst/>
          </a:prstGeom>
          <a:noFill/>
        </p:spPr>
        <p:txBody>
          <a:bodyPr wrap="square" rtlCol="0">
            <a:spAutoFit/>
          </a:bodyPr>
          <a:lstStyle/>
          <a:p>
            <a:r>
              <a:rPr lang="en-US" sz="1200" b="1" dirty="0" smtClean="0">
                <a:solidFill>
                  <a:srgbClr val="C00000"/>
                </a:solidFill>
              </a:rPr>
              <a:t>10</a:t>
            </a:r>
            <a:endParaRPr lang="en-US" sz="1200" b="1" dirty="0">
              <a:solidFill>
                <a:srgbClr val="C00000"/>
              </a:solidFill>
            </a:endParaRPr>
          </a:p>
        </p:txBody>
      </p:sp>
      <p:sp>
        <p:nvSpPr>
          <p:cNvPr id="9" name="TextBox 8"/>
          <p:cNvSpPr txBox="1"/>
          <p:nvPr/>
        </p:nvSpPr>
        <p:spPr>
          <a:xfrm>
            <a:off x="8305800" y="371511"/>
            <a:ext cx="914400" cy="276999"/>
          </a:xfrm>
          <a:prstGeom prst="rect">
            <a:avLst/>
          </a:prstGeom>
          <a:noFill/>
        </p:spPr>
        <p:txBody>
          <a:bodyPr wrap="square" rtlCol="0">
            <a:spAutoFit/>
          </a:bodyPr>
          <a:lstStyle/>
          <a:p>
            <a:r>
              <a:rPr lang="en-US" sz="1200" b="1" dirty="0" smtClean="0">
                <a:solidFill>
                  <a:srgbClr val="C00000"/>
                </a:solidFill>
              </a:rPr>
              <a:t>11</a:t>
            </a:r>
            <a:endParaRPr lang="en-US" sz="1200" b="1" dirty="0">
              <a:solidFill>
                <a:srgbClr val="C00000"/>
              </a:solidFill>
            </a:endParaRPr>
          </a:p>
        </p:txBody>
      </p:sp>
      <p:sp>
        <p:nvSpPr>
          <p:cNvPr id="10" name="TextBox 9"/>
          <p:cNvSpPr txBox="1"/>
          <p:nvPr/>
        </p:nvSpPr>
        <p:spPr>
          <a:xfrm>
            <a:off x="1447800" y="685800"/>
            <a:ext cx="1295400" cy="276999"/>
          </a:xfrm>
          <a:prstGeom prst="rect">
            <a:avLst/>
          </a:prstGeom>
          <a:noFill/>
        </p:spPr>
        <p:txBody>
          <a:bodyPr wrap="square" rtlCol="0">
            <a:spAutoFit/>
          </a:bodyPr>
          <a:lstStyle/>
          <a:p>
            <a:r>
              <a:rPr lang="en-US" sz="1200" b="1" dirty="0" smtClean="0">
                <a:solidFill>
                  <a:srgbClr val="C00000"/>
                </a:solidFill>
              </a:rPr>
              <a:t>John Q. Doe</a:t>
            </a:r>
            <a:endParaRPr lang="en-US" sz="1200" b="1" dirty="0">
              <a:solidFill>
                <a:srgbClr val="C00000"/>
              </a:solidFill>
            </a:endParaRPr>
          </a:p>
        </p:txBody>
      </p:sp>
      <p:sp>
        <p:nvSpPr>
          <p:cNvPr id="11" name="TextBox 10"/>
          <p:cNvSpPr txBox="1"/>
          <p:nvPr/>
        </p:nvSpPr>
        <p:spPr>
          <a:xfrm>
            <a:off x="5029200" y="685800"/>
            <a:ext cx="2819400" cy="276999"/>
          </a:xfrm>
          <a:prstGeom prst="rect">
            <a:avLst/>
          </a:prstGeom>
          <a:noFill/>
        </p:spPr>
        <p:txBody>
          <a:bodyPr wrap="square" rtlCol="0">
            <a:spAutoFit/>
          </a:bodyPr>
          <a:lstStyle/>
          <a:p>
            <a:r>
              <a:rPr lang="en-US" sz="1200" b="1" dirty="0" smtClean="0">
                <a:solidFill>
                  <a:srgbClr val="C00000"/>
                </a:solidFill>
              </a:rPr>
              <a:t>0.46 x 3674 = 1690</a:t>
            </a:r>
            <a:endParaRPr lang="en-US" sz="1200" b="1" dirty="0">
              <a:solidFill>
                <a:srgbClr val="C00000"/>
              </a:solidFill>
            </a:endParaRPr>
          </a:p>
        </p:txBody>
      </p:sp>
      <p:sp>
        <p:nvSpPr>
          <p:cNvPr id="12" name="TextBox 11"/>
          <p:cNvSpPr txBox="1"/>
          <p:nvPr/>
        </p:nvSpPr>
        <p:spPr>
          <a:xfrm>
            <a:off x="1447800" y="1676400"/>
            <a:ext cx="914400" cy="276999"/>
          </a:xfrm>
          <a:prstGeom prst="rect">
            <a:avLst/>
          </a:prstGeom>
          <a:noFill/>
        </p:spPr>
        <p:txBody>
          <a:bodyPr wrap="square" rtlCol="0">
            <a:spAutoFit/>
          </a:bodyPr>
          <a:lstStyle/>
          <a:p>
            <a:r>
              <a:rPr lang="en-US" sz="1200" b="1" dirty="0" smtClean="0">
                <a:solidFill>
                  <a:srgbClr val="C00000"/>
                </a:solidFill>
              </a:rPr>
              <a:t>3065</a:t>
            </a:r>
            <a:endParaRPr lang="en-US" sz="1200" b="1" dirty="0">
              <a:solidFill>
                <a:srgbClr val="C00000"/>
              </a:solidFill>
            </a:endParaRPr>
          </a:p>
        </p:txBody>
      </p:sp>
      <p:sp>
        <p:nvSpPr>
          <p:cNvPr id="13" name="TextBox 12"/>
          <p:cNvSpPr txBox="1"/>
          <p:nvPr/>
        </p:nvSpPr>
        <p:spPr>
          <a:xfrm>
            <a:off x="1447800" y="1856601"/>
            <a:ext cx="914400" cy="276999"/>
          </a:xfrm>
          <a:prstGeom prst="rect">
            <a:avLst/>
          </a:prstGeom>
          <a:noFill/>
        </p:spPr>
        <p:txBody>
          <a:bodyPr wrap="square" rtlCol="0">
            <a:spAutoFit/>
          </a:bodyPr>
          <a:lstStyle/>
          <a:p>
            <a:r>
              <a:rPr lang="en-US" sz="1200" b="1" dirty="0" smtClean="0">
                <a:solidFill>
                  <a:srgbClr val="C00000"/>
                </a:solidFill>
              </a:rPr>
              <a:t>550</a:t>
            </a:r>
            <a:endParaRPr lang="en-US" sz="1200" b="1" dirty="0">
              <a:solidFill>
                <a:srgbClr val="C00000"/>
              </a:solidFill>
            </a:endParaRPr>
          </a:p>
        </p:txBody>
      </p:sp>
      <p:sp>
        <p:nvSpPr>
          <p:cNvPr id="14" name="TextBox 13"/>
          <p:cNvSpPr txBox="1"/>
          <p:nvPr/>
        </p:nvSpPr>
        <p:spPr>
          <a:xfrm>
            <a:off x="1444239" y="2313801"/>
            <a:ext cx="914400" cy="276999"/>
          </a:xfrm>
          <a:prstGeom prst="rect">
            <a:avLst/>
          </a:prstGeom>
          <a:noFill/>
        </p:spPr>
        <p:txBody>
          <a:bodyPr wrap="square" rtlCol="0">
            <a:spAutoFit/>
          </a:bodyPr>
          <a:lstStyle/>
          <a:p>
            <a:r>
              <a:rPr lang="en-US" sz="1200" b="1" dirty="0" smtClean="0">
                <a:solidFill>
                  <a:srgbClr val="C00000"/>
                </a:solidFill>
              </a:rPr>
              <a:t>3615</a:t>
            </a:r>
            <a:endParaRPr lang="en-US" sz="1200" b="1" dirty="0">
              <a:solidFill>
                <a:srgbClr val="C00000"/>
              </a:solidFill>
            </a:endParaRPr>
          </a:p>
        </p:txBody>
      </p:sp>
      <p:sp>
        <p:nvSpPr>
          <p:cNvPr id="15" name="TextBox 14"/>
          <p:cNvSpPr txBox="1"/>
          <p:nvPr/>
        </p:nvSpPr>
        <p:spPr>
          <a:xfrm>
            <a:off x="1467740" y="2542401"/>
            <a:ext cx="914400" cy="276999"/>
          </a:xfrm>
          <a:prstGeom prst="rect">
            <a:avLst/>
          </a:prstGeom>
          <a:noFill/>
        </p:spPr>
        <p:txBody>
          <a:bodyPr wrap="square" rtlCol="0">
            <a:spAutoFit/>
          </a:bodyPr>
          <a:lstStyle/>
          <a:p>
            <a:r>
              <a:rPr lang="en-US" sz="1200" b="1" dirty="0" smtClean="0">
                <a:solidFill>
                  <a:srgbClr val="C00000"/>
                </a:solidFill>
              </a:rPr>
              <a:t>9175</a:t>
            </a:r>
            <a:endParaRPr lang="en-US" sz="1200" b="1" dirty="0">
              <a:solidFill>
                <a:srgbClr val="C00000"/>
              </a:solidFill>
            </a:endParaRPr>
          </a:p>
        </p:txBody>
      </p:sp>
      <p:sp>
        <p:nvSpPr>
          <p:cNvPr id="16" name="TextBox 15"/>
          <p:cNvSpPr txBox="1"/>
          <p:nvPr/>
        </p:nvSpPr>
        <p:spPr>
          <a:xfrm>
            <a:off x="1447800" y="2771001"/>
            <a:ext cx="914400" cy="276999"/>
          </a:xfrm>
          <a:prstGeom prst="rect">
            <a:avLst/>
          </a:prstGeom>
          <a:noFill/>
        </p:spPr>
        <p:txBody>
          <a:bodyPr wrap="square" rtlCol="0">
            <a:spAutoFit/>
          </a:bodyPr>
          <a:lstStyle/>
          <a:p>
            <a:r>
              <a:rPr lang="en-US" sz="1200" b="1" dirty="0" smtClean="0">
                <a:solidFill>
                  <a:srgbClr val="C00000"/>
                </a:solidFill>
              </a:rPr>
              <a:t>4980</a:t>
            </a:r>
            <a:endParaRPr lang="en-US" sz="1200" b="1" dirty="0">
              <a:solidFill>
                <a:srgbClr val="C00000"/>
              </a:solidFill>
            </a:endParaRPr>
          </a:p>
        </p:txBody>
      </p:sp>
      <p:sp>
        <p:nvSpPr>
          <p:cNvPr id="17" name="TextBox 16"/>
          <p:cNvSpPr txBox="1"/>
          <p:nvPr/>
        </p:nvSpPr>
        <p:spPr>
          <a:xfrm>
            <a:off x="1447800" y="3200400"/>
            <a:ext cx="914400" cy="276999"/>
          </a:xfrm>
          <a:prstGeom prst="rect">
            <a:avLst/>
          </a:prstGeom>
          <a:noFill/>
        </p:spPr>
        <p:txBody>
          <a:bodyPr wrap="square" rtlCol="0">
            <a:spAutoFit/>
          </a:bodyPr>
          <a:lstStyle/>
          <a:p>
            <a:r>
              <a:rPr lang="en-US" sz="1200" b="1" dirty="0" smtClean="0">
                <a:solidFill>
                  <a:srgbClr val="C00000"/>
                </a:solidFill>
              </a:rPr>
              <a:t>14155</a:t>
            </a:r>
            <a:endParaRPr lang="en-US" sz="1200" b="1" dirty="0">
              <a:solidFill>
                <a:srgbClr val="C00000"/>
              </a:solidFill>
            </a:endParaRPr>
          </a:p>
        </p:txBody>
      </p:sp>
      <p:sp>
        <p:nvSpPr>
          <p:cNvPr id="18" name="TextBox 17"/>
          <p:cNvSpPr txBox="1"/>
          <p:nvPr/>
        </p:nvSpPr>
        <p:spPr>
          <a:xfrm>
            <a:off x="1447800" y="3657600"/>
            <a:ext cx="914400" cy="276999"/>
          </a:xfrm>
          <a:prstGeom prst="rect">
            <a:avLst/>
          </a:prstGeom>
          <a:noFill/>
        </p:spPr>
        <p:txBody>
          <a:bodyPr wrap="square" rtlCol="0">
            <a:spAutoFit/>
          </a:bodyPr>
          <a:lstStyle/>
          <a:p>
            <a:r>
              <a:rPr lang="en-US" sz="1200" b="1" dirty="0" smtClean="0">
                <a:solidFill>
                  <a:srgbClr val="C00000"/>
                </a:solidFill>
              </a:rPr>
              <a:t>171</a:t>
            </a:r>
            <a:endParaRPr lang="en-US" sz="1200" b="1" dirty="0">
              <a:solidFill>
                <a:srgbClr val="C00000"/>
              </a:solidFill>
            </a:endParaRPr>
          </a:p>
        </p:txBody>
      </p:sp>
      <p:sp>
        <p:nvSpPr>
          <p:cNvPr id="19" name="TextBox 18"/>
          <p:cNvSpPr txBox="1"/>
          <p:nvPr/>
        </p:nvSpPr>
        <p:spPr>
          <a:xfrm>
            <a:off x="1420738" y="3886200"/>
            <a:ext cx="914400" cy="276999"/>
          </a:xfrm>
          <a:prstGeom prst="rect">
            <a:avLst/>
          </a:prstGeom>
          <a:noFill/>
        </p:spPr>
        <p:txBody>
          <a:bodyPr wrap="square" rtlCol="0">
            <a:spAutoFit/>
          </a:bodyPr>
          <a:lstStyle/>
          <a:p>
            <a:r>
              <a:rPr lang="en-US" sz="1200" b="1" dirty="0" smtClean="0">
                <a:solidFill>
                  <a:srgbClr val="C00000"/>
                </a:solidFill>
              </a:rPr>
              <a:t>1425</a:t>
            </a:r>
            <a:endParaRPr lang="en-US" sz="1200" b="1" dirty="0">
              <a:solidFill>
                <a:srgbClr val="C00000"/>
              </a:solidFill>
            </a:endParaRPr>
          </a:p>
        </p:txBody>
      </p:sp>
      <p:sp>
        <p:nvSpPr>
          <p:cNvPr id="20" name="TextBox 19"/>
          <p:cNvSpPr txBox="1"/>
          <p:nvPr/>
        </p:nvSpPr>
        <p:spPr>
          <a:xfrm>
            <a:off x="1444239" y="4082507"/>
            <a:ext cx="914400" cy="276999"/>
          </a:xfrm>
          <a:prstGeom prst="rect">
            <a:avLst/>
          </a:prstGeom>
          <a:noFill/>
        </p:spPr>
        <p:txBody>
          <a:bodyPr wrap="square" rtlCol="0">
            <a:spAutoFit/>
          </a:bodyPr>
          <a:lstStyle/>
          <a:p>
            <a:r>
              <a:rPr lang="en-US" sz="1200" b="1" dirty="0" smtClean="0">
                <a:solidFill>
                  <a:srgbClr val="C00000"/>
                </a:solidFill>
              </a:rPr>
              <a:t>23</a:t>
            </a:r>
            <a:endParaRPr lang="en-US" sz="1200" b="1" dirty="0">
              <a:solidFill>
                <a:srgbClr val="C00000"/>
              </a:solidFill>
            </a:endParaRPr>
          </a:p>
        </p:txBody>
      </p:sp>
      <p:sp>
        <p:nvSpPr>
          <p:cNvPr id="21" name="TextBox 20"/>
          <p:cNvSpPr txBox="1"/>
          <p:nvPr/>
        </p:nvSpPr>
        <p:spPr>
          <a:xfrm>
            <a:off x="1444239" y="4295001"/>
            <a:ext cx="914400" cy="276999"/>
          </a:xfrm>
          <a:prstGeom prst="rect">
            <a:avLst/>
          </a:prstGeom>
          <a:noFill/>
        </p:spPr>
        <p:txBody>
          <a:bodyPr wrap="square" rtlCol="0">
            <a:spAutoFit/>
          </a:bodyPr>
          <a:lstStyle/>
          <a:p>
            <a:r>
              <a:rPr lang="en-US" sz="1200" b="1" dirty="0" smtClean="0">
                <a:solidFill>
                  <a:srgbClr val="C00000"/>
                </a:solidFill>
              </a:rPr>
              <a:t>90</a:t>
            </a:r>
            <a:endParaRPr lang="en-US" sz="1200" b="1" dirty="0">
              <a:solidFill>
                <a:srgbClr val="C00000"/>
              </a:solidFill>
            </a:endParaRPr>
          </a:p>
        </p:txBody>
      </p:sp>
      <p:sp>
        <p:nvSpPr>
          <p:cNvPr id="22" name="TextBox 21"/>
          <p:cNvSpPr txBox="1"/>
          <p:nvPr/>
        </p:nvSpPr>
        <p:spPr>
          <a:xfrm>
            <a:off x="2438400" y="1671045"/>
            <a:ext cx="914400" cy="276999"/>
          </a:xfrm>
          <a:prstGeom prst="rect">
            <a:avLst/>
          </a:prstGeom>
          <a:noFill/>
        </p:spPr>
        <p:txBody>
          <a:bodyPr wrap="square" rtlCol="0">
            <a:spAutoFit/>
          </a:bodyPr>
          <a:lstStyle/>
          <a:p>
            <a:r>
              <a:rPr lang="en-US" sz="1200" b="1" dirty="0" smtClean="0">
                <a:solidFill>
                  <a:srgbClr val="C00000"/>
                </a:solidFill>
              </a:rPr>
              <a:t>3034</a:t>
            </a:r>
            <a:endParaRPr lang="en-US" sz="1200" b="1" dirty="0">
              <a:solidFill>
                <a:srgbClr val="C00000"/>
              </a:solidFill>
            </a:endParaRPr>
          </a:p>
        </p:txBody>
      </p:sp>
      <p:sp>
        <p:nvSpPr>
          <p:cNvPr id="23" name="TextBox 22"/>
          <p:cNvSpPr txBox="1"/>
          <p:nvPr/>
        </p:nvSpPr>
        <p:spPr>
          <a:xfrm>
            <a:off x="2438400" y="1856600"/>
            <a:ext cx="914400" cy="276999"/>
          </a:xfrm>
          <a:prstGeom prst="rect">
            <a:avLst/>
          </a:prstGeom>
          <a:noFill/>
        </p:spPr>
        <p:txBody>
          <a:bodyPr wrap="square" rtlCol="0">
            <a:spAutoFit/>
          </a:bodyPr>
          <a:lstStyle/>
          <a:p>
            <a:r>
              <a:rPr lang="en-US" sz="1200" b="1" dirty="0" smtClean="0">
                <a:solidFill>
                  <a:srgbClr val="C00000"/>
                </a:solidFill>
              </a:rPr>
              <a:t>545</a:t>
            </a:r>
            <a:endParaRPr lang="en-US" sz="1200" b="1" dirty="0">
              <a:solidFill>
                <a:srgbClr val="C00000"/>
              </a:solidFill>
            </a:endParaRPr>
          </a:p>
        </p:txBody>
      </p:sp>
      <p:sp>
        <p:nvSpPr>
          <p:cNvPr id="24" name="TextBox 23"/>
          <p:cNvSpPr txBox="1"/>
          <p:nvPr/>
        </p:nvSpPr>
        <p:spPr>
          <a:xfrm>
            <a:off x="2469022" y="2313801"/>
            <a:ext cx="914400" cy="276999"/>
          </a:xfrm>
          <a:prstGeom prst="rect">
            <a:avLst/>
          </a:prstGeom>
          <a:noFill/>
        </p:spPr>
        <p:txBody>
          <a:bodyPr wrap="square" rtlCol="0">
            <a:spAutoFit/>
          </a:bodyPr>
          <a:lstStyle/>
          <a:p>
            <a:r>
              <a:rPr lang="en-US" sz="1200" b="1" dirty="0" smtClean="0">
                <a:solidFill>
                  <a:srgbClr val="C00000"/>
                </a:solidFill>
              </a:rPr>
              <a:t>3579</a:t>
            </a:r>
            <a:endParaRPr lang="en-US" sz="1200" b="1" dirty="0">
              <a:solidFill>
                <a:srgbClr val="C00000"/>
              </a:solidFill>
            </a:endParaRPr>
          </a:p>
        </p:txBody>
      </p:sp>
      <p:sp>
        <p:nvSpPr>
          <p:cNvPr id="25" name="TextBox 24"/>
          <p:cNvSpPr txBox="1"/>
          <p:nvPr/>
        </p:nvSpPr>
        <p:spPr>
          <a:xfrm>
            <a:off x="2469022" y="2542400"/>
            <a:ext cx="914400" cy="276999"/>
          </a:xfrm>
          <a:prstGeom prst="rect">
            <a:avLst/>
          </a:prstGeom>
          <a:noFill/>
        </p:spPr>
        <p:txBody>
          <a:bodyPr wrap="square" rtlCol="0">
            <a:spAutoFit/>
          </a:bodyPr>
          <a:lstStyle/>
          <a:p>
            <a:r>
              <a:rPr lang="en-US" sz="1200" b="1" dirty="0" smtClean="0">
                <a:solidFill>
                  <a:srgbClr val="C00000"/>
                </a:solidFill>
              </a:rPr>
              <a:t>8992</a:t>
            </a:r>
            <a:endParaRPr lang="en-US" sz="1200" b="1" dirty="0">
              <a:solidFill>
                <a:srgbClr val="C00000"/>
              </a:solidFill>
            </a:endParaRPr>
          </a:p>
        </p:txBody>
      </p:sp>
      <p:sp>
        <p:nvSpPr>
          <p:cNvPr id="26" name="TextBox 25"/>
          <p:cNvSpPr txBox="1"/>
          <p:nvPr/>
        </p:nvSpPr>
        <p:spPr>
          <a:xfrm>
            <a:off x="2469022" y="2771000"/>
            <a:ext cx="914400" cy="276999"/>
          </a:xfrm>
          <a:prstGeom prst="rect">
            <a:avLst/>
          </a:prstGeom>
          <a:noFill/>
        </p:spPr>
        <p:txBody>
          <a:bodyPr wrap="square" rtlCol="0">
            <a:spAutoFit/>
          </a:bodyPr>
          <a:lstStyle/>
          <a:p>
            <a:r>
              <a:rPr lang="en-US" sz="1200" b="1" dirty="0" smtClean="0">
                <a:solidFill>
                  <a:srgbClr val="C00000"/>
                </a:solidFill>
              </a:rPr>
              <a:t>4880</a:t>
            </a:r>
            <a:endParaRPr lang="en-US" sz="1200" b="1" dirty="0">
              <a:solidFill>
                <a:srgbClr val="C00000"/>
              </a:solidFill>
            </a:endParaRPr>
          </a:p>
        </p:txBody>
      </p:sp>
      <p:sp>
        <p:nvSpPr>
          <p:cNvPr id="27" name="TextBox 26"/>
          <p:cNvSpPr txBox="1"/>
          <p:nvPr/>
        </p:nvSpPr>
        <p:spPr>
          <a:xfrm>
            <a:off x="3048000" y="2542401"/>
            <a:ext cx="914400" cy="276999"/>
          </a:xfrm>
          <a:prstGeom prst="rect">
            <a:avLst/>
          </a:prstGeom>
          <a:noFill/>
        </p:spPr>
        <p:txBody>
          <a:bodyPr wrap="square" rtlCol="0">
            <a:spAutoFit/>
          </a:bodyPr>
          <a:lstStyle/>
          <a:p>
            <a:r>
              <a:rPr lang="en-US" sz="1200" b="1" dirty="0" smtClean="0">
                <a:solidFill>
                  <a:srgbClr val="C00000"/>
                </a:solidFill>
              </a:rPr>
              <a:t>9359</a:t>
            </a:r>
            <a:endParaRPr lang="en-US" sz="1200" b="1" dirty="0">
              <a:solidFill>
                <a:srgbClr val="C00000"/>
              </a:solidFill>
            </a:endParaRPr>
          </a:p>
        </p:txBody>
      </p:sp>
      <p:sp>
        <p:nvSpPr>
          <p:cNvPr id="28" name="TextBox 27"/>
          <p:cNvSpPr txBox="1"/>
          <p:nvPr/>
        </p:nvSpPr>
        <p:spPr>
          <a:xfrm>
            <a:off x="3034469" y="2769179"/>
            <a:ext cx="914400" cy="276999"/>
          </a:xfrm>
          <a:prstGeom prst="rect">
            <a:avLst/>
          </a:prstGeom>
          <a:noFill/>
        </p:spPr>
        <p:txBody>
          <a:bodyPr wrap="square" rtlCol="0">
            <a:spAutoFit/>
          </a:bodyPr>
          <a:lstStyle/>
          <a:p>
            <a:r>
              <a:rPr lang="en-US" sz="1200" b="1" dirty="0" smtClean="0">
                <a:solidFill>
                  <a:srgbClr val="C00000"/>
                </a:solidFill>
              </a:rPr>
              <a:t>5080</a:t>
            </a:r>
            <a:endParaRPr lang="en-US" sz="1200" b="1" dirty="0">
              <a:solidFill>
                <a:srgbClr val="C00000"/>
              </a:solidFill>
            </a:endParaRPr>
          </a:p>
        </p:txBody>
      </p:sp>
      <p:sp>
        <p:nvSpPr>
          <p:cNvPr id="29" name="TextBox 28"/>
          <p:cNvSpPr txBox="1"/>
          <p:nvPr/>
        </p:nvSpPr>
        <p:spPr>
          <a:xfrm>
            <a:off x="2276742" y="4114800"/>
            <a:ext cx="914400" cy="276999"/>
          </a:xfrm>
          <a:prstGeom prst="rect">
            <a:avLst/>
          </a:prstGeom>
          <a:noFill/>
        </p:spPr>
        <p:txBody>
          <a:bodyPr wrap="square" rtlCol="0">
            <a:spAutoFit/>
          </a:bodyPr>
          <a:lstStyle/>
          <a:p>
            <a:r>
              <a:rPr lang="en-US" sz="1200" b="1" dirty="0" smtClean="0">
                <a:solidFill>
                  <a:srgbClr val="C00000"/>
                </a:solidFill>
              </a:rPr>
              <a:t>0.60</a:t>
            </a:r>
            <a:endParaRPr lang="en-US" sz="1200" b="1" dirty="0">
              <a:solidFill>
                <a:srgbClr val="C00000"/>
              </a:solidFill>
            </a:endParaRPr>
          </a:p>
        </p:txBody>
      </p:sp>
      <p:sp>
        <p:nvSpPr>
          <p:cNvPr id="30" name="TextBox 29"/>
          <p:cNvSpPr txBox="1"/>
          <p:nvPr/>
        </p:nvSpPr>
        <p:spPr>
          <a:xfrm>
            <a:off x="3010256" y="4310271"/>
            <a:ext cx="914400" cy="276999"/>
          </a:xfrm>
          <a:prstGeom prst="rect">
            <a:avLst/>
          </a:prstGeom>
          <a:noFill/>
        </p:spPr>
        <p:txBody>
          <a:bodyPr wrap="square" rtlCol="0">
            <a:spAutoFit/>
          </a:bodyPr>
          <a:lstStyle/>
          <a:p>
            <a:r>
              <a:rPr lang="en-US" sz="1200" b="1" dirty="0" smtClean="0">
                <a:solidFill>
                  <a:srgbClr val="C00000"/>
                </a:solidFill>
              </a:rPr>
              <a:t>2.5</a:t>
            </a:r>
            <a:endParaRPr lang="en-US" sz="1200" b="1" dirty="0">
              <a:solidFill>
                <a:srgbClr val="C00000"/>
              </a:solidFill>
            </a:endParaRPr>
          </a:p>
        </p:txBody>
      </p:sp>
      <p:sp>
        <p:nvSpPr>
          <p:cNvPr id="31" name="TextBox 30"/>
          <p:cNvSpPr txBox="1"/>
          <p:nvPr/>
        </p:nvSpPr>
        <p:spPr>
          <a:xfrm>
            <a:off x="4724400" y="1671044"/>
            <a:ext cx="914400" cy="276999"/>
          </a:xfrm>
          <a:prstGeom prst="rect">
            <a:avLst/>
          </a:prstGeom>
          <a:noFill/>
        </p:spPr>
        <p:txBody>
          <a:bodyPr wrap="square" rtlCol="0">
            <a:spAutoFit/>
          </a:bodyPr>
          <a:lstStyle/>
          <a:p>
            <a:r>
              <a:rPr lang="en-US" sz="1200" b="1" dirty="0" smtClean="0">
                <a:solidFill>
                  <a:srgbClr val="C00000"/>
                </a:solidFill>
              </a:rPr>
              <a:t>3096</a:t>
            </a:r>
            <a:endParaRPr lang="en-US" sz="1200" b="1" dirty="0">
              <a:solidFill>
                <a:srgbClr val="C00000"/>
              </a:solidFill>
            </a:endParaRPr>
          </a:p>
        </p:txBody>
      </p:sp>
      <p:sp>
        <p:nvSpPr>
          <p:cNvPr id="32" name="TextBox 31"/>
          <p:cNvSpPr txBox="1"/>
          <p:nvPr/>
        </p:nvSpPr>
        <p:spPr>
          <a:xfrm>
            <a:off x="4733658" y="1856601"/>
            <a:ext cx="914400" cy="276999"/>
          </a:xfrm>
          <a:prstGeom prst="rect">
            <a:avLst/>
          </a:prstGeom>
          <a:noFill/>
        </p:spPr>
        <p:txBody>
          <a:bodyPr wrap="square" rtlCol="0">
            <a:spAutoFit/>
          </a:bodyPr>
          <a:lstStyle/>
          <a:p>
            <a:r>
              <a:rPr lang="en-US" sz="1200" b="1" dirty="0" smtClean="0">
                <a:solidFill>
                  <a:srgbClr val="C00000"/>
                </a:solidFill>
              </a:rPr>
              <a:t>578</a:t>
            </a:r>
            <a:endParaRPr lang="en-US" sz="1200" b="1" dirty="0">
              <a:solidFill>
                <a:srgbClr val="C00000"/>
              </a:solidFill>
            </a:endParaRPr>
          </a:p>
        </p:txBody>
      </p:sp>
      <p:sp>
        <p:nvSpPr>
          <p:cNvPr id="33" name="TextBox 32"/>
          <p:cNvSpPr txBox="1"/>
          <p:nvPr/>
        </p:nvSpPr>
        <p:spPr>
          <a:xfrm>
            <a:off x="4750750" y="2324058"/>
            <a:ext cx="914400" cy="276999"/>
          </a:xfrm>
          <a:prstGeom prst="rect">
            <a:avLst/>
          </a:prstGeom>
          <a:noFill/>
        </p:spPr>
        <p:txBody>
          <a:bodyPr wrap="square" rtlCol="0">
            <a:spAutoFit/>
          </a:bodyPr>
          <a:lstStyle/>
          <a:p>
            <a:r>
              <a:rPr lang="en-US" sz="1200" b="1" dirty="0" smtClean="0">
                <a:solidFill>
                  <a:srgbClr val="C00000"/>
                </a:solidFill>
              </a:rPr>
              <a:t>3674</a:t>
            </a:r>
            <a:endParaRPr lang="en-US" sz="1200" b="1" dirty="0">
              <a:solidFill>
                <a:srgbClr val="C00000"/>
              </a:solidFill>
            </a:endParaRPr>
          </a:p>
        </p:txBody>
      </p:sp>
      <p:sp>
        <p:nvSpPr>
          <p:cNvPr id="34" name="TextBox 33"/>
          <p:cNvSpPr txBox="1"/>
          <p:nvPr/>
        </p:nvSpPr>
        <p:spPr>
          <a:xfrm>
            <a:off x="4750750" y="2540578"/>
            <a:ext cx="914400" cy="276999"/>
          </a:xfrm>
          <a:prstGeom prst="rect">
            <a:avLst/>
          </a:prstGeom>
          <a:noFill/>
        </p:spPr>
        <p:txBody>
          <a:bodyPr wrap="square" rtlCol="0">
            <a:spAutoFit/>
          </a:bodyPr>
          <a:lstStyle/>
          <a:p>
            <a:r>
              <a:rPr lang="en-US" sz="1200" b="1" dirty="0" smtClean="0">
                <a:solidFill>
                  <a:srgbClr val="C00000"/>
                </a:solidFill>
              </a:rPr>
              <a:t>9267</a:t>
            </a:r>
            <a:endParaRPr lang="en-US" sz="1200" b="1" dirty="0">
              <a:solidFill>
                <a:srgbClr val="C00000"/>
              </a:solidFill>
            </a:endParaRPr>
          </a:p>
        </p:txBody>
      </p:sp>
      <p:sp>
        <p:nvSpPr>
          <p:cNvPr id="35" name="TextBox 34"/>
          <p:cNvSpPr txBox="1"/>
          <p:nvPr/>
        </p:nvSpPr>
        <p:spPr>
          <a:xfrm>
            <a:off x="4762857" y="2767357"/>
            <a:ext cx="914400" cy="276999"/>
          </a:xfrm>
          <a:prstGeom prst="rect">
            <a:avLst/>
          </a:prstGeom>
          <a:noFill/>
        </p:spPr>
        <p:txBody>
          <a:bodyPr wrap="square" rtlCol="0">
            <a:spAutoFit/>
          </a:bodyPr>
          <a:lstStyle/>
          <a:p>
            <a:r>
              <a:rPr lang="en-US" sz="1200" b="1" dirty="0" smtClean="0">
                <a:solidFill>
                  <a:srgbClr val="C00000"/>
                </a:solidFill>
              </a:rPr>
              <a:t>4905</a:t>
            </a:r>
            <a:endParaRPr lang="en-US" sz="1200" b="1" dirty="0">
              <a:solidFill>
                <a:srgbClr val="C00000"/>
              </a:solidFill>
            </a:endParaRPr>
          </a:p>
        </p:txBody>
      </p:sp>
      <p:sp>
        <p:nvSpPr>
          <p:cNvPr id="36" name="TextBox 35"/>
          <p:cNvSpPr txBox="1"/>
          <p:nvPr/>
        </p:nvSpPr>
        <p:spPr>
          <a:xfrm>
            <a:off x="4495800" y="3909283"/>
            <a:ext cx="1447800" cy="230832"/>
          </a:xfrm>
          <a:prstGeom prst="rect">
            <a:avLst/>
          </a:prstGeom>
          <a:noFill/>
        </p:spPr>
        <p:txBody>
          <a:bodyPr wrap="square" rtlCol="0">
            <a:spAutoFit/>
          </a:bodyPr>
          <a:lstStyle/>
          <a:p>
            <a:r>
              <a:rPr lang="en-US" sz="900" b="1" dirty="0" smtClean="0">
                <a:solidFill>
                  <a:srgbClr val="C00000"/>
                </a:solidFill>
              </a:rPr>
              <a:t>154 x 8.33 = 1283</a:t>
            </a:r>
            <a:endParaRPr lang="en-US" sz="900" b="1" dirty="0">
              <a:solidFill>
                <a:srgbClr val="C00000"/>
              </a:solidFill>
            </a:endParaRPr>
          </a:p>
        </p:txBody>
      </p:sp>
      <p:sp>
        <p:nvSpPr>
          <p:cNvPr id="37" name="TextBox 36"/>
          <p:cNvSpPr txBox="1"/>
          <p:nvPr/>
        </p:nvSpPr>
        <p:spPr>
          <a:xfrm>
            <a:off x="4599062" y="3657600"/>
            <a:ext cx="914400" cy="261610"/>
          </a:xfrm>
          <a:prstGeom prst="rect">
            <a:avLst/>
          </a:prstGeom>
          <a:noFill/>
        </p:spPr>
        <p:txBody>
          <a:bodyPr wrap="square" rtlCol="0">
            <a:spAutoFit/>
          </a:bodyPr>
          <a:lstStyle/>
          <a:p>
            <a:r>
              <a:rPr lang="en-US" sz="1100" b="1" dirty="0" smtClean="0">
                <a:solidFill>
                  <a:srgbClr val="C00000"/>
                </a:solidFill>
              </a:rPr>
              <a:t>171-17=154</a:t>
            </a:r>
            <a:endParaRPr lang="en-US" sz="1100" b="1" dirty="0">
              <a:solidFill>
                <a:srgbClr val="C00000"/>
              </a:solidFill>
            </a:endParaRPr>
          </a:p>
        </p:txBody>
      </p:sp>
      <p:sp>
        <p:nvSpPr>
          <p:cNvPr id="38" name="TextBox 37"/>
          <p:cNvSpPr txBox="1"/>
          <p:nvPr/>
        </p:nvSpPr>
        <p:spPr>
          <a:xfrm>
            <a:off x="5486400" y="1664950"/>
            <a:ext cx="914400" cy="276999"/>
          </a:xfrm>
          <a:prstGeom prst="rect">
            <a:avLst/>
          </a:prstGeom>
          <a:noFill/>
        </p:spPr>
        <p:txBody>
          <a:bodyPr wrap="square" rtlCol="0">
            <a:spAutoFit/>
          </a:bodyPr>
          <a:lstStyle/>
          <a:p>
            <a:r>
              <a:rPr lang="en-US" sz="1200" b="1" dirty="0">
                <a:solidFill>
                  <a:srgbClr val="C00000"/>
                </a:solidFill>
              </a:rPr>
              <a:t>X</a:t>
            </a:r>
          </a:p>
        </p:txBody>
      </p:sp>
      <p:sp>
        <p:nvSpPr>
          <p:cNvPr id="39" name="TextBox 38"/>
          <p:cNvSpPr txBox="1"/>
          <p:nvPr/>
        </p:nvSpPr>
        <p:spPr>
          <a:xfrm>
            <a:off x="5524500" y="2767356"/>
            <a:ext cx="914400" cy="276999"/>
          </a:xfrm>
          <a:prstGeom prst="rect">
            <a:avLst/>
          </a:prstGeom>
          <a:noFill/>
        </p:spPr>
        <p:txBody>
          <a:bodyPr wrap="square" rtlCol="0">
            <a:spAutoFit/>
          </a:bodyPr>
          <a:lstStyle/>
          <a:p>
            <a:r>
              <a:rPr lang="en-US" sz="1200" b="1" dirty="0">
                <a:solidFill>
                  <a:srgbClr val="C00000"/>
                </a:solidFill>
              </a:rPr>
              <a:t>X</a:t>
            </a:r>
          </a:p>
        </p:txBody>
      </p:sp>
      <p:sp>
        <p:nvSpPr>
          <p:cNvPr id="40" name="TextBox 39"/>
          <p:cNvSpPr txBox="1"/>
          <p:nvPr/>
        </p:nvSpPr>
        <p:spPr>
          <a:xfrm>
            <a:off x="5513462" y="2311692"/>
            <a:ext cx="914400" cy="276999"/>
          </a:xfrm>
          <a:prstGeom prst="rect">
            <a:avLst/>
          </a:prstGeom>
          <a:noFill/>
        </p:spPr>
        <p:txBody>
          <a:bodyPr wrap="square" rtlCol="0">
            <a:spAutoFit/>
          </a:bodyPr>
          <a:lstStyle/>
          <a:p>
            <a:r>
              <a:rPr lang="en-US" sz="1200" b="1" dirty="0">
                <a:solidFill>
                  <a:srgbClr val="C00000"/>
                </a:solidFill>
              </a:rPr>
              <a:t>X</a:t>
            </a:r>
          </a:p>
        </p:txBody>
      </p:sp>
      <p:sp>
        <p:nvSpPr>
          <p:cNvPr id="41" name="TextBox 40"/>
          <p:cNvSpPr txBox="1"/>
          <p:nvPr/>
        </p:nvSpPr>
        <p:spPr>
          <a:xfrm>
            <a:off x="5524500" y="2542401"/>
            <a:ext cx="914400" cy="276999"/>
          </a:xfrm>
          <a:prstGeom prst="rect">
            <a:avLst/>
          </a:prstGeom>
          <a:noFill/>
        </p:spPr>
        <p:txBody>
          <a:bodyPr wrap="square" rtlCol="0">
            <a:spAutoFit/>
          </a:bodyPr>
          <a:lstStyle/>
          <a:p>
            <a:r>
              <a:rPr lang="en-US" sz="1200" b="1" dirty="0">
                <a:solidFill>
                  <a:srgbClr val="C00000"/>
                </a:solidFill>
              </a:rPr>
              <a:t>X</a:t>
            </a:r>
          </a:p>
        </p:txBody>
      </p:sp>
      <p:sp>
        <p:nvSpPr>
          <p:cNvPr id="42" name="TextBox 41"/>
          <p:cNvSpPr txBox="1"/>
          <p:nvPr/>
        </p:nvSpPr>
        <p:spPr>
          <a:xfrm>
            <a:off x="5486400" y="1870842"/>
            <a:ext cx="914400" cy="276999"/>
          </a:xfrm>
          <a:prstGeom prst="rect">
            <a:avLst/>
          </a:prstGeom>
          <a:noFill/>
        </p:spPr>
        <p:txBody>
          <a:bodyPr wrap="square" rtlCol="0">
            <a:spAutoFit/>
          </a:bodyPr>
          <a:lstStyle/>
          <a:p>
            <a:r>
              <a:rPr lang="en-US" sz="1200" b="1" dirty="0">
                <a:solidFill>
                  <a:srgbClr val="C00000"/>
                </a:solidFill>
              </a:rPr>
              <a:t>X</a:t>
            </a:r>
          </a:p>
        </p:txBody>
      </p:sp>
      <p:sp>
        <p:nvSpPr>
          <p:cNvPr id="43" name="TextBox 42"/>
          <p:cNvSpPr txBox="1"/>
          <p:nvPr/>
        </p:nvSpPr>
        <p:spPr>
          <a:xfrm>
            <a:off x="6438900" y="2542401"/>
            <a:ext cx="914400" cy="276999"/>
          </a:xfrm>
          <a:prstGeom prst="rect">
            <a:avLst/>
          </a:prstGeom>
          <a:noFill/>
        </p:spPr>
        <p:txBody>
          <a:bodyPr wrap="square" rtlCol="0">
            <a:spAutoFit/>
          </a:bodyPr>
          <a:lstStyle/>
          <a:p>
            <a:r>
              <a:rPr lang="en-US" sz="1200" b="1" dirty="0" smtClean="0">
                <a:solidFill>
                  <a:srgbClr val="C00000"/>
                </a:solidFill>
              </a:rPr>
              <a:t>0.005</a:t>
            </a:r>
            <a:endParaRPr lang="en-US" sz="1200" b="1" dirty="0">
              <a:solidFill>
                <a:srgbClr val="C00000"/>
              </a:solidFill>
            </a:endParaRPr>
          </a:p>
        </p:txBody>
      </p:sp>
      <p:sp>
        <p:nvSpPr>
          <p:cNvPr id="44" name="TextBox 43"/>
          <p:cNvSpPr txBox="1"/>
          <p:nvPr/>
        </p:nvSpPr>
        <p:spPr>
          <a:xfrm>
            <a:off x="6449226" y="2767355"/>
            <a:ext cx="914400" cy="276999"/>
          </a:xfrm>
          <a:prstGeom prst="rect">
            <a:avLst/>
          </a:prstGeom>
          <a:noFill/>
        </p:spPr>
        <p:txBody>
          <a:bodyPr wrap="square" rtlCol="0">
            <a:spAutoFit/>
          </a:bodyPr>
          <a:lstStyle/>
          <a:p>
            <a:r>
              <a:rPr lang="en-US" sz="1200" b="1" dirty="0" smtClean="0">
                <a:solidFill>
                  <a:srgbClr val="C00000"/>
                </a:solidFill>
              </a:rPr>
              <a:t>0.04</a:t>
            </a:r>
            <a:endParaRPr lang="en-US" sz="1200" b="1" dirty="0">
              <a:solidFill>
                <a:srgbClr val="C00000"/>
              </a:solidFill>
            </a:endParaRPr>
          </a:p>
        </p:txBody>
      </p:sp>
      <p:sp>
        <p:nvSpPr>
          <p:cNvPr id="45" name="TextBox 44"/>
          <p:cNvSpPr txBox="1"/>
          <p:nvPr/>
        </p:nvSpPr>
        <p:spPr>
          <a:xfrm>
            <a:off x="6972300" y="2542401"/>
            <a:ext cx="914400" cy="276999"/>
          </a:xfrm>
          <a:prstGeom prst="rect">
            <a:avLst/>
          </a:prstGeom>
          <a:noFill/>
        </p:spPr>
        <p:txBody>
          <a:bodyPr wrap="square" rtlCol="0">
            <a:spAutoFit/>
          </a:bodyPr>
          <a:lstStyle/>
          <a:p>
            <a:r>
              <a:rPr lang="en-US" sz="1200" b="1" dirty="0" smtClean="0">
                <a:solidFill>
                  <a:srgbClr val="C00000"/>
                </a:solidFill>
              </a:rPr>
              <a:t>9221</a:t>
            </a:r>
            <a:endParaRPr lang="en-US" sz="1200" b="1" dirty="0">
              <a:solidFill>
                <a:srgbClr val="C00000"/>
              </a:solidFill>
            </a:endParaRPr>
          </a:p>
        </p:txBody>
      </p:sp>
      <p:sp>
        <p:nvSpPr>
          <p:cNvPr id="46" name="TextBox 45"/>
          <p:cNvSpPr txBox="1"/>
          <p:nvPr/>
        </p:nvSpPr>
        <p:spPr>
          <a:xfrm>
            <a:off x="6972300" y="2769178"/>
            <a:ext cx="914400" cy="276999"/>
          </a:xfrm>
          <a:prstGeom prst="rect">
            <a:avLst/>
          </a:prstGeom>
          <a:noFill/>
        </p:spPr>
        <p:txBody>
          <a:bodyPr wrap="square" rtlCol="0">
            <a:spAutoFit/>
          </a:bodyPr>
          <a:lstStyle/>
          <a:p>
            <a:r>
              <a:rPr lang="en-US" sz="1200" b="1" dirty="0" smtClean="0">
                <a:solidFill>
                  <a:srgbClr val="C00000"/>
                </a:solidFill>
              </a:rPr>
              <a:t>4716</a:t>
            </a:r>
            <a:endParaRPr lang="en-US" sz="1200" b="1" dirty="0">
              <a:solidFill>
                <a:srgbClr val="C00000"/>
              </a:solidFill>
            </a:endParaRPr>
          </a:p>
        </p:txBody>
      </p:sp>
      <p:sp>
        <p:nvSpPr>
          <p:cNvPr id="47" name="TextBox 46"/>
          <p:cNvSpPr txBox="1"/>
          <p:nvPr/>
        </p:nvSpPr>
        <p:spPr>
          <a:xfrm>
            <a:off x="7847532" y="2543028"/>
            <a:ext cx="914400" cy="276999"/>
          </a:xfrm>
          <a:prstGeom prst="rect">
            <a:avLst/>
          </a:prstGeom>
          <a:noFill/>
        </p:spPr>
        <p:txBody>
          <a:bodyPr wrap="square" rtlCol="0">
            <a:spAutoFit/>
          </a:bodyPr>
          <a:lstStyle/>
          <a:p>
            <a:r>
              <a:rPr lang="en-US" sz="1200" b="1" dirty="0" smtClean="0">
                <a:solidFill>
                  <a:srgbClr val="C00000"/>
                </a:solidFill>
              </a:rPr>
              <a:t>46</a:t>
            </a:r>
            <a:endParaRPr lang="en-US" sz="1200" b="1" dirty="0">
              <a:solidFill>
                <a:srgbClr val="C00000"/>
              </a:solidFill>
            </a:endParaRPr>
          </a:p>
        </p:txBody>
      </p:sp>
      <p:sp>
        <p:nvSpPr>
          <p:cNvPr id="48" name="TextBox 47"/>
          <p:cNvSpPr txBox="1"/>
          <p:nvPr/>
        </p:nvSpPr>
        <p:spPr>
          <a:xfrm>
            <a:off x="7855366" y="2771001"/>
            <a:ext cx="914400" cy="276999"/>
          </a:xfrm>
          <a:prstGeom prst="rect">
            <a:avLst/>
          </a:prstGeom>
          <a:noFill/>
        </p:spPr>
        <p:txBody>
          <a:bodyPr wrap="square" rtlCol="0">
            <a:spAutoFit/>
          </a:bodyPr>
          <a:lstStyle/>
          <a:p>
            <a:r>
              <a:rPr lang="en-US" sz="1200" b="1" dirty="0" smtClean="0">
                <a:solidFill>
                  <a:srgbClr val="C00000"/>
                </a:solidFill>
              </a:rPr>
              <a:t>189</a:t>
            </a:r>
            <a:endParaRPr lang="en-US" sz="1200" b="1" dirty="0">
              <a:solidFill>
                <a:srgbClr val="C00000"/>
              </a:solidFill>
            </a:endParaRPr>
          </a:p>
        </p:txBody>
      </p:sp>
      <p:sp>
        <p:nvSpPr>
          <p:cNvPr id="49" name="TextBox 48"/>
          <p:cNvSpPr txBox="1"/>
          <p:nvPr/>
        </p:nvSpPr>
        <p:spPr>
          <a:xfrm>
            <a:off x="7886700" y="3886200"/>
            <a:ext cx="914400" cy="276999"/>
          </a:xfrm>
          <a:prstGeom prst="rect">
            <a:avLst/>
          </a:prstGeom>
          <a:noFill/>
        </p:spPr>
        <p:txBody>
          <a:bodyPr wrap="square" rtlCol="0">
            <a:spAutoFit/>
          </a:bodyPr>
          <a:lstStyle/>
          <a:p>
            <a:r>
              <a:rPr lang="en-US" sz="1200" b="1" dirty="0" smtClean="0">
                <a:solidFill>
                  <a:srgbClr val="C00000"/>
                </a:solidFill>
              </a:rPr>
              <a:t>1283</a:t>
            </a:r>
            <a:endParaRPr lang="en-US" sz="1200" b="1" dirty="0">
              <a:solidFill>
                <a:srgbClr val="C00000"/>
              </a:solidFill>
            </a:endParaRPr>
          </a:p>
        </p:txBody>
      </p:sp>
      <p:sp>
        <p:nvSpPr>
          <p:cNvPr id="50" name="TextBox 49"/>
          <p:cNvSpPr txBox="1"/>
          <p:nvPr/>
        </p:nvSpPr>
        <p:spPr>
          <a:xfrm>
            <a:off x="5899091" y="4310270"/>
            <a:ext cx="914400" cy="276999"/>
          </a:xfrm>
          <a:prstGeom prst="rect">
            <a:avLst/>
          </a:prstGeom>
          <a:noFill/>
        </p:spPr>
        <p:txBody>
          <a:bodyPr wrap="square" rtlCol="0">
            <a:spAutoFit/>
          </a:bodyPr>
          <a:lstStyle/>
          <a:p>
            <a:r>
              <a:rPr lang="en-US" sz="1200" b="1" dirty="0" smtClean="0">
                <a:solidFill>
                  <a:srgbClr val="C00000"/>
                </a:solidFill>
              </a:rPr>
              <a:t>20</a:t>
            </a:r>
            <a:endParaRPr lang="en-US" sz="1200" b="1" dirty="0">
              <a:solidFill>
                <a:srgbClr val="C00000"/>
              </a:solidFill>
            </a:endParaRPr>
          </a:p>
        </p:txBody>
      </p:sp>
      <p:sp>
        <p:nvSpPr>
          <p:cNvPr id="51" name="TextBox 50"/>
          <p:cNvSpPr txBox="1"/>
          <p:nvPr/>
        </p:nvSpPr>
        <p:spPr>
          <a:xfrm>
            <a:off x="6925298" y="4310271"/>
            <a:ext cx="914400" cy="276999"/>
          </a:xfrm>
          <a:prstGeom prst="rect">
            <a:avLst/>
          </a:prstGeom>
          <a:noFill/>
        </p:spPr>
        <p:txBody>
          <a:bodyPr wrap="square" rtlCol="0">
            <a:spAutoFit/>
          </a:bodyPr>
          <a:lstStyle/>
          <a:p>
            <a:r>
              <a:rPr lang="en-US" sz="1200" b="1" dirty="0" smtClean="0">
                <a:solidFill>
                  <a:srgbClr val="C00000"/>
                </a:solidFill>
              </a:rPr>
              <a:t>172</a:t>
            </a:r>
            <a:endParaRPr lang="en-US" sz="1200" b="1" dirty="0">
              <a:solidFill>
                <a:srgbClr val="C00000"/>
              </a:solidFill>
            </a:endParaRPr>
          </a:p>
        </p:txBody>
      </p:sp>
      <p:sp>
        <p:nvSpPr>
          <p:cNvPr id="52" name="TextBox 51"/>
          <p:cNvSpPr txBox="1"/>
          <p:nvPr/>
        </p:nvSpPr>
        <p:spPr>
          <a:xfrm>
            <a:off x="7920883" y="4526312"/>
            <a:ext cx="914400" cy="276999"/>
          </a:xfrm>
          <a:prstGeom prst="rect">
            <a:avLst/>
          </a:prstGeom>
          <a:noFill/>
        </p:spPr>
        <p:txBody>
          <a:bodyPr wrap="square" rtlCol="0">
            <a:spAutoFit/>
          </a:bodyPr>
          <a:lstStyle/>
          <a:p>
            <a:r>
              <a:rPr lang="en-US" sz="1200" b="1" dirty="0" smtClean="0">
                <a:solidFill>
                  <a:srgbClr val="C00000"/>
                </a:solidFill>
              </a:rPr>
              <a:t>1518</a:t>
            </a:r>
            <a:endParaRPr lang="en-US" sz="1200" b="1" dirty="0">
              <a:solidFill>
                <a:srgbClr val="C00000"/>
              </a:solidFill>
            </a:endParaRPr>
          </a:p>
        </p:txBody>
      </p:sp>
      <p:sp>
        <p:nvSpPr>
          <p:cNvPr id="53" name="TextBox 52"/>
          <p:cNvSpPr txBox="1"/>
          <p:nvPr/>
        </p:nvSpPr>
        <p:spPr>
          <a:xfrm>
            <a:off x="6010898" y="4953000"/>
            <a:ext cx="914400" cy="276999"/>
          </a:xfrm>
          <a:prstGeom prst="rect">
            <a:avLst/>
          </a:prstGeom>
          <a:noFill/>
        </p:spPr>
        <p:txBody>
          <a:bodyPr wrap="square" rtlCol="0">
            <a:spAutoFit/>
          </a:bodyPr>
          <a:lstStyle/>
          <a:p>
            <a:r>
              <a:rPr lang="en-US" sz="1200" b="1" dirty="0" smtClean="0">
                <a:solidFill>
                  <a:srgbClr val="C00000"/>
                </a:solidFill>
              </a:rPr>
              <a:t>10</a:t>
            </a:r>
            <a:endParaRPr lang="en-US" sz="1200" b="1" dirty="0">
              <a:solidFill>
                <a:srgbClr val="C00000"/>
              </a:solidFill>
            </a:endParaRPr>
          </a:p>
        </p:txBody>
      </p:sp>
      <p:sp>
        <p:nvSpPr>
          <p:cNvPr id="54" name="TextBox 53"/>
          <p:cNvSpPr txBox="1"/>
          <p:nvPr/>
        </p:nvSpPr>
        <p:spPr>
          <a:xfrm>
            <a:off x="7924800" y="4924116"/>
            <a:ext cx="914400" cy="276999"/>
          </a:xfrm>
          <a:prstGeom prst="rect">
            <a:avLst/>
          </a:prstGeom>
          <a:noFill/>
        </p:spPr>
        <p:txBody>
          <a:bodyPr wrap="square" rtlCol="0">
            <a:spAutoFit/>
          </a:bodyPr>
          <a:lstStyle/>
          <a:p>
            <a:r>
              <a:rPr lang="en-US" sz="1200" b="1" dirty="0" smtClean="0">
                <a:solidFill>
                  <a:srgbClr val="C00000"/>
                </a:solidFill>
              </a:rPr>
              <a:t>83</a:t>
            </a:r>
            <a:endParaRPr lang="en-US" sz="1200" b="1" dirty="0">
              <a:solidFill>
                <a:srgbClr val="C00000"/>
              </a:solidFill>
            </a:endParaRPr>
          </a:p>
        </p:txBody>
      </p:sp>
      <p:sp>
        <p:nvSpPr>
          <p:cNvPr id="55" name="TextBox 54"/>
          <p:cNvSpPr txBox="1"/>
          <p:nvPr/>
        </p:nvSpPr>
        <p:spPr>
          <a:xfrm>
            <a:off x="7924800" y="5257800"/>
            <a:ext cx="914400" cy="276999"/>
          </a:xfrm>
          <a:prstGeom prst="rect">
            <a:avLst/>
          </a:prstGeom>
          <a:noFill/>
        </p:spPr>
        <p:txBody>
          <a:bodyPr wrap="square" rtlCol="0">
            <a:spAutoFit/>
          </a:bodyPr>
          <a:lstStyle/>
          <a:p>
            <a:r>
              <a:rPr lang="en-US" sz="1200" b="1" dirty="0" smtClean="0">
                <a:solidFill>
                  <a:srgbClr val="C00000"/>
                </a:solidFill>
              </a:rPr>
              <a:t>1601</a:t>
            </a:r>
            <a:endParaRPr lang="en-US" sz="1200" b="1" dirty="0">
              <a:solidFill>
                <a:srgbClr val="C00000"/>
              </a:solidFill>
            </a:endParaRPr>
          </a:p>
        </p:txBody>
      </p:sp>
      <p:sp>
        <p:nvSpPr>
          <p:cNvPr id="56" name="TextBox 55"/>
          <p:cNvSpPr txBox="1"/>
          <p:nvPr/>
        </p:nvSpPr>
        <p:spPr>
          <a:xfrm>
            <a:off x="2382140" y="5175737"/>
            <a:ext cx="914400" cy="276999"/>
          </a:xfrm>
          <a:prstGeom prst="rect">
            <a:avLst/>
          </a:prstGeom>
          <a:noFill/>
        </p:spPr>
        <p:txBody>
          <a:bodyPr wrap="square" rtlCol="0">
            <a:spAutoFit/>
          </a:bodyPr>
          <a:lstStyle/>
          <a:p>
            <a:r>
              <a:rPr lang="en-US" sz="1200" b="1" dirty="0" smtClean="0">
                <a:solidFill>
                  <a:srgbClr val="C00000"/>
                </a:solidFill>
              </a:rPr>
              <a:t>1601</a:t>
            </a:r>
            <a:endParaRPr lang="en-US" sz="1200" b="1" dirty="0">
              <a:solidFill>
                <a:srgbClr val="C00000"/>
              </a:solidFill>
            </a:endParaRPr>
          </a:p>
        </p:txBody>
      </p:sp>
      <p:sp>
        <p:nvSpPr>
          <p:cNvPr id="57" name="TextBox 56"/>
          <p:cNvSpPr txBox="1"/>
          <p:nvPr/>
        </p:nvSpPr>
        <p:spPr>
          <a:xfrm>
            <a:off x="2357927" y="5342159"/>
            <a:ext cx="914400" cy="276999"/>
          </a:xfrm>
          <a:prstGeom prst="rect">
            <a:avLst/>
          </a:prstGeom>
          <a:noFill/>
        </p:spPr>
        <p:txBody>
          <a:bodyPr wrap="square" rtlCol="0">
            <a:spAutoFit/>
          </a:bodyPr>
          <a:lstStyle/>
          <a:p>
            <a:r>
              <a:rPr lang="en-US" sz="1200" b="1" dirty="0" smtClean="0">
                <a:solidFill>
                  <a:srgbClr val="C00000"/>
                </a:solidFill>
              </a:rPr>
              <a:t>3674</a:t>
            </a:r>
            <a:endParaRPr lang="en-US" sz="1200" b="1" dirty="0">
              <a:solidFill>
                <a:srgbClr val="C00000"/>
              </a:solidFill>
            </a:endParaRPr>
          </a:p>
        </p:txBody>
      </p:sp>
      <p:sp>
        <p:nvSpPr>
          <p:cNvPr id="58" name="TextBox 57"/>
          <p:cNvSpPr txBox="1"/>
          <p:nvPr/>
        </p:nvSpPr>
        <p:spPr>
          <a:xfrm>
            <a:off x="3581400" y="5257800"/>
            <a:ext cx="914400" cy="276999"/>
          </a:xfrm>
          <a:prstGeom prst="rect">
            <a:avLst/>
          </a:prstGeom>
          <a:noFill/>
        </p:spPr>
        <p:txBody>
          <a:bodyPr wrap="square" rtlCol="0">
            <a:spAutoFit/>
          </a:bodyPr>
          <a:lstStyle/>
          <a:p>
            <a:r>
              <a:rPr lang="en-US" sz="1200" b="1" dirty="0" smtClean="0">
                <a:solidFill>
                  <a:srgbClr val="C00000"/>
                </a:solidFill>
              </a:rPr>
              <a:t>0.44</a:t>
            </a:r>
            <a:endParaRPr lang="en-US" sz="1200" b="1" dirty="0">
              <a:solidFill>
                <a:srgbClr val="C0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78376711"/>
      </p:ext>
    </p:extLst>
  </p:cSld>
  <p:clrMapOvr>
    <a:masterClrMapping/>
  </p:clrMapOvr>
  <mc:AlternateContent xmlns:mc="http://schemas.openxmlformats.org/markup-compatibility/2006" xmlns:p14="http://schemas.microsoft.com/office/powerpoint/2010/main">
    <mc:Choice Requires="p14">
      <p:transition spd="slow" p14:dur="2000" advTm="17446"/>
    </mc:Choice>
    <mc:Fallback xmlns="">
      <p:transition spd="slow" advTm="17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le:SCDOT.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152400" y="1143000"/>
            <a:ext cx="8686800" cy="914400"/>
          </a:xfrm>
        </p:spPr>
        <p:txBody>
          <a:bodyPr>
            <a:noAutofit/>
          </a:bodyPr>
          <a:lstStyle/>
          <a:p>
            <a:pPr marL="0" indent="0" algn="ctr">
              <a:buNone/>
            </a:pPr>
            <a:r>
              <a:rPr lang="en-US" dirty="0" smtClean="0"/>
              <a:t>Two external sources of information are required to  complete the Form 700.04.  They are the </a:t>
            </a:r>
            <a:r>
              <a:rPr lang="en-US" b="1" dirty="0" smtClean="0">
                <a:solidFill>
                  <a:srgbClr val="C00000"/>
                </a:solidFill>
              </a:rPr>
              <a:t>Structural Concrete Table </a:t>
            </a:r>
            <a:r>
              <a:rPr lang="en-US" dirty="0" smtClean="0"/>
              <a:t>(needed only for the water to cementitious material ratio) and a </a:t>
            </a:r>
            <a:r>
              <a:rPr lang="en-US" b="1" dirty="0" smtClean="0">
                <a:solidFill>
                  <a:srgbClr val="C00000"/>
                </a:solidFill>
              </a:rPr>
              <a:t>batch ticket or batch computer screen</a:t>
            </a:r>
            <a:r>
              <a:rPr lang="en-US" dirty="0" smtClean="0"/>
              <a:t>.</a:t>
            </a:r>
            <a:endParaRPr lang="en-US" dirty="0"/>
          </a:p>
          <a:p>
            <a:pPr marL="0" indent="0" algn="ctr">
              <a:buNone/>
            </a:pPr>
            <a:endParaRPr lang="en-US" dirty="0"/>
          </a:p>
          <a:p>
            <a:pPr marL="0" indent="0" algn="ctr">
              <a:buNone/>
            </a:pPr>
            <a:endParaRPr lang="en-US" dirty="0"/>
          </a:p>
          <a:p>
            <a:pPr marL="0" indent="0" algn="ctr">
              <a:buNone/>
            </a:pPr>
            <a:endParaRPr lang="en-US" dirty="0" smtClean="0"/>
          </a:p>
          <a:p>
            <a:pPr marL="0" indent="0" algn="ctr">
              <a:buNone/>
            </a:pPr>
            <a:endParaRPr lang="en-US" dirty="0" smtClean="0"/>
          </a:p>
          <a:p>
            <a:pPr marL="0" indent="0" algn="ctr">
              <a:buNone/>
            </a:pPr>
            <a:endParaRPr lang="en-US" dirty="0" smtClean="0"/>
          </a:p>
          <a:p>
            <a:pPr marL="0" indent="0" algn="ctr">
              <a:buNone/>
            </a:pPr>
            <a:endParaRPr lang="en-US" dirty="0" smtClean="0"/>
          </a:p>
          <a:p>
            <a:pPr marL="0" indent="0" algn="ctr">
              <a:buNone/>
            </a:pPr>
            <a:endParaRPr lang="en-US" dirty="0" smtClean="0"/>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36135016"/>
      </p:ext>
    </p:extLst>
  </p:cSld>
  <p:clrMapOvr>
    <a:masterClrMapping/>
  </p:clrMapOvr>
  <mc:AlternateContent xmlns:mc="http://schemas.openxmlformats.org/markup-compatibility/2006" xmlns:p14="http://schemas.microsoft.com/office/powerpoint/2010/main">
    <mc:Choice Requires="p14">
      <p:transition spd="slow" p14:dur="2000" advTm="28834"/>
    </mc:Choice>
    <mc:Fallback xmlns="">
      <p:transition spd="slow" advTm="28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kawamota\AppData\Local\Microsoft\Windows\Temporary Internet Files\Content.IE5\1CF5NSCW\reminder_8[1].gif"/>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273" l="10000" r="100000"/>
                    </a14:imgEffect>
                  </a14:imgLayer>
                </a14:imgProps>
              </a:ext>
              <a:ext uri="{28A0092B-C50C-407E-A947-70E740481C1C}">
                <a14:useLocalDpi xmlns:a14="http://schemas.microsoft.com/office/drawing/2010/main" val="0"/>
              </a:ext>
            </a:extLst>
          </a:blip>
          <a:srcRect/>
          <a:stretch>
            <a:fillRect/>
          </a:stretch>
        </p:blipFill>
        <p:spPr bwMode="auto">
          <a:xfrm flipH="1">
            <a:off x="6931842" y="2971800"/>
            <a:ext cx="2450237" cy="259661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32275" y="1664747"/>
            <a:ext cx="6858000" cy="4525963"/>
          </a:xfrm>
        </p:spPr>
        <p:txBody>
          <a:bodyPr>
            <a:normAutofit/>
          </a:bodyPr>
          <a:lstStyle/>
          <a:p>
            <a:r>
              <a:rPr lang="en-US" sz="2800" dirty="0" smtClean="0"/>
              <a:t>Verify that the proper mix is being used.</a:t>
            </a:r>
          </a:p>
          <a:p>
            <a:r>
              <a:rPr lang="en-US" sz="2800" dirty="0" smtClean="0"/>
              <a:t>Make sure that proper materials per mix design are being used.</a:t>
            </a:r>
          </a:p>
          <a:p>
            <a:r>
              <a:rPr lang="en-US" sz="2800" dirty="0" smtClean="0"/>
              <a:t>Always ROUND DOWN – </a:t>
            </a:r>
            <a:r>
              <a:rPr lang="en-US" sz="2800" dirty="0" smtClean="0">
                <a:solidFill>
                  <a:srgbClr val="C00000"/>
                </a:solidFill>
              </a:rPr>
              <a:t>Gallon units only!</a:t>
            </a:r>
          </a:p>
          <a:p>
            <a:r>
              <a:rPr lang="en-US" sz="2800" dirty="0" smtClean="0"/>
              <a:t>Make sure that proper mixing is complete before the truck leaves the plant</a:t>
            </a:r>
            <a:endParaRPr lang="en-US" sz="2800" dirty="0"/>
          </a:p>
        </p:txBody>
      </p:sp>
      <p:sp>
        <p:nvSpPr>
          <p:cNvPr id="4" name="Title 1"/>
          <p:cNvSpPr txBox="1">
            <a:spLocks/>
          </p:cNvSpPr>
          <p:nvPr/>
        </p:nvSpPr>
        <p:spPr>
          <a:xfrm>
            <a:off x="457200" y="11608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800000"/>
                </a:solidFill>
              </a:rPr>
              <a:t>THINGS TO REMEMBER</a:t>
            </a:r>
            <a:endParaRPr lang="en-US" sz="4800" b="1" dirty="0">
              <a:solidFill>
                <a:srgbClr val="800000"/>
              </a:solidFill>
            </a:endParaRPr>
          </a:p>
        </p:txBody>
      </p:sp>
      <p:pic>
        <p:nvPicPr>
          <p:cNvPr id="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69658294"/>
      </p:ext>
    </p:extLst>
  </p:cSld>
  <p:clrMapOvr>
    <a:masterClrMapping/>
  </p:clrMapOvr>
  <mc:AlternateContent xmlns:mc="http://schemas.openxmlformats.org/markup-compatibility/2006" xmlns:p14="http://schemas.microsoft.com/office/powerpoint/2010/main">
    <mc:Choice Requires="p14">
      <p:transition spd="slow" p14:dur="2000" advTm="49126"/>
    </mc:Choice>
    <mc:Fallback xmlns="">
      <p:transition spd="slow" advTm="49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381000"/>
            <a:ext cx="5056861" cy="6123220"/>
          </a:xfrm>
          <a:prstGeom prst="rect">
            <a:avLst/>
          </a:prstGeom>
          <a:noFill/>
          <a:ln>
            <a:noFill/>
          </a:ln>
          <a:effectLst>
            <a:glow rad="190500">
              <a:schemeClr val="accent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46262">
            <a:off x="626268" y="3869476"/>
            <a:ext cx="2350307" cy="2350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28600" y="381000"/>
            <a:ext cx="3352802" cy="1107996"/>
          </a:xfrm>
          <a:prstGeom prst="rect">
            <a:avLst/>
          </a:prstGeom>
          <a:noFill/>
        </p:spPr>
        <p:txBody>
          <a:bodyPr wrap="square" rtlCol="0">
            <a:spAutoFit/>
          </a:bodyPr>
          <a:lstStyle/>
          <a:p>
            <a:r>
              <a:rPr lang="en-US" sz="2200" dirty="0" smtClean="0">
                <a:solidFill>
                  <a:srgbClr val="C00000"/>
                </a:solidFill>
              </a:rPr>
              <a:t>Lab Form 271 (R-02) </a:t>
            </a:r>
            <a:r>
              <a:rPr lang="en-US" sz="2200" b="1" dirty="0" smtClean="0">
                <a:solidFill>
                  <a:srgbClr val="C00000"/>
                </a:solidFill>
              </a:rPr>
              <a:t>OR </a:t>
            </a:r>
            <a:r>
              <a:rPr lang="en-US" sz="2200" dirty="0" smtClean="0">
                <a:solidFill>
                  <a:srgbClr val="C00000"/>
                </a:solidFill>
              </a:rPr>
              <a:t>Equivalent shall be stamped as Reviewed by the OMR.</a:t>
            </a:r>
            <a:endParaRPr lang="en-US" sz="2200" b="1" dirty="0">
              <a:solidFill>
                <a:srgbClr val="C00000"/>
              </a:solidFill>
            </a:endParaRPr>
          </a:p>
        </p:txBody>
      </p:sp>
      <p:sp>
        <p:nvSpPr>
          <p:cNvPr id="8" name="TextBox 7"/>
          <p:cNvSpPr txBox="1"/>
          <p:nvPr/>
        </p:nvSpPr>
        <p:spPr>
          <a:xfrm>
            <a:off x="454948" y="1863969"/>
            <a:ext cx="2971800" cy="2031325"/>
          </a:xfrm>
          <a:prstGeom prst="rect">
            <a:avLst/>
          </a:prstGeom>
          <a:noFill/>
        </p:spPr>
        <p:txBody>
          <a:bodyPr wrap="square" rtlCol="0">
            <a:spAutoFit/>
          </a:bodyPr>
          <a:lstStyle/>
          <a:p>
            <a:r>
              <a:rPr lang="en-US" b="1" dirty="0" smtClean="0">
                <a:solidFill>
                  <a:srgbClr val="C00000"/>
                </a:solidFill>
              </a:rPr>
              <a:t>701.2.5.11 </a:t>
            </a:r>
            <a:r>
              <a:rPr lang="en-US" dirty="0" smtClean="0"/>
              <a:t>after successful review of a mix design by the OMR, do not change the mix proportions for the concrete of that class unless modifications are necessary and are approved in advance.</a:t>
            </a:r>
            <a:endParaRPr lang="en-US" b="1" dirty="0">
              <a:solidFill>
                <a:srgbClr val="C00000"/>
              </a:solidFill>
            </a:endParaRPr>
          </a:p>
        </p:txBody>
      </p:sp>
      <p:sp>
        <p:nvSpPr>
          <p:cNvPr id="9" name="TextBox 8"/>
          <p:cNvSpPr txBox="1"/>
          <p:nvPr/>
        </p:nvSpPr>
        <p:spPr>
          <a:xfrm>
            <a:off x="0" y="1524000"/>
            <a:ext cx="457200" cy="1200329"/>
          </a:xfrm>
          <a:prstGeom prst="rect">
            <a:avLst/>
          </a:prstGeom>
          <a:noFill/>
        </p:spPr>
        <p:txBody>
          <a:bodyPr wrap="square" rtlCol="0">
            <a:spAutoFit/>
          </a:bodyPr>
          <a:lstStyle/>
          <a:p>
            <a:r>
              <a:rPr lang="en-US" sz="7200" dirty="0" smtClean="0">
                <a:solidFill>
                  <a:srgbClr val="C00000"/>
                </a:solidFill>
              </a:rPr>
              <a:t>“</a:t>
            </a:r>
            <a:endParaRPr lang="en-US" sz="7200" dirty="0">
              <a:solidFill>
                <a:srgbClr val="C00000"/>
              </a:solidFill>
            </a:endParaRPr>
          </a:p>
        </p:txBody>
      </p:sp>
      <p:sp>
        <p:nvSpPr>
          <p:cNvPr id="12" name="Rectangle 11"/>
          <p:cNvSpPr/>
          <p:nvPr/>
        </p:nvSpPr>
        <p:spPr>
          <a:xfrm>
            <a:off x="3236760" y="3408595"/>
            <a:ext cx="570990" cy="1200329"/>
          </a:xfrm>
          <a:prstGeom prst="rect">
            <a:avLst/>
          </a:prstGeom>
        </p:spPr>
        <p:txBody>
          <a:bodyPr wrap="none">
            <a:spAutoFit/>
          </a:bodyPr>
          <a:lstStyle/>
          <a:p>
            <a:r>
              <a:rPr lang="en-US" sz="7200" dirty="0" smtClean="0">
                <a:solidFill>
                  <a:srgbClr val="C00000"/>
                </a:solidFill>
              </a:rPr>
              <a:t>”</a:t>
            </a:r>
          </a:p>
        </p:txBody>
      </p:sp>
      <p:pic>
        <p:nvPicPr>
          <p:cNvPr id="25" name="Audio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60209770"/>
      </p:ext>
    </p:extLst>
  </p:cSld>
  <p:clrMapOvr>
    <a:masterClrMapping/>
  </p:clrMapOvr>
  <mc:AlternateContent xmlns:mc="http://schemas.openxmlformats.org/markup-compatibility/2006" xmlns:p14="http://schemas.microsoft.com/office/powerpoint/2010/main">
    <mc:Choice Requires="p14">
      <p:transition spd="slow" p14:dur="2000" advTm="21511"/>
    </mc:Choice>
    <mc:Fallback xmlns="">
      <p:transition spd="slow" advTm="21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deaver\Desktop\2016.09. SCDOT School\PCC 2017 Presentations\700.04 Pics\IMG_3784.JPG"/>
          <p:cNvPicPr>
            <a:picLocks noGrp="1" noChangeAspect="1" noChangeArrowheads="1"/>
          </p:cNvPicPr>
          <p:nvPr>
            <p:ph/>
          </p:nvPr>
        </p:nvPicPr>
        <p:blipFill>
          <a:blip r:embed="rId4" cstate="print">
            <a:extLst>
              <a:ext uri="{28A0092B-C50C-407E-A947-70E740481C1C}">
                <a14:useLocalDpi xmlns:a14="http://schemas.microsoft.com/office/drawing/2010/main" val="0"/>
              </a:ext>
            </a:extLst>
          </a:blip>
          <a:srcRect/>
          <a:stretch>
            <a:fillRect/>
          </a:stretch>
        </p:blipFill>
        <p:spPr>
          <a:xfrm>
            <a:off x="1104880" y="1459178"/>
            <a:ext cx="6934241" cy="5201386"/>
          </a:xfrm>
          <a:noFill/>
        </p:spPr>
      </p:pic>
      <p:sp>
        <p:nvSpPr>
          <p:cNvPr id="7" name="TextBox 6"/>
          <p:cNvSpPr txBox="1"/>
          <p:nvPr/>
        </p:nvSpPr>
        <p:spPr>
          <a:xfrm>
            <a:off x="1066800" y="124360"/>
            <a:ext cx="7391400" cy="1323439"/>
          </a:xfrm>
          <a:prstGeom prst="rect">
            <a:avLst/>
          </a:prstGeom>
          <a:noFill/>
        </p:spPr>
        <p:txBody>
          <a:bodyPr wrap="square" rtlCol="0">
            <a:spAutoFit/>
          </a:bodyPr>
          <a:lstStyle/>
          <a:p>
            <a:r>
              <a:rPr lang="en-US" sz="2000" dirty="0" smtClean="0"/>
              <a:t>From the Batch Panel Screen, they can pull up the SSD Mix Design that is being used. You can see that this is Mix: 956 ….</a:t>
            </a:r>
          </a:p>
          <a:p>
            <a:endParaRPr lang="en-US" sz="2000" dirty="0"/>
          </a:p>
          <a:p>
            <a:r>
              <a:rPr lang="en-US" sz="2000" b="1" dirty="0" smtClean="0">
                <a:solidFill>
                  <a:srgbClr val="C00000"/>
                </a:solidFill>
              </a:rPr>
              <a:t>Are the same mix proportions used on the Form 271 (R-02)?</a:t>
            </a:r>
            <a:endParaRPr lang="en-US" sz="2000" b="1" dirty="0">
              <a:solidFill>
                <a:srgbClr val="C00000"/>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45514517"/>
      </p:ext>
    </p:extLst>
  </p:cSld>
  <p:clrMapOvr>
    <a:masterClrMapping/>
  </p:clrMapOvr>
  <mc:AlternateContent xmlns:mc="http://schemas.openxmlformats.org/markup-compatibility/2006" xmlns:p14="http://schemas.microsoft.com/office/powerpoint/2010/main">
    <mc:Choice Requires="p14">
      <p:transition spd="slow" p14:dur="2000" advTm="21970"/>
    </mc:Choice>
    <mc:Fallback xmlns="">
      <p:transition spd="slow" advTm="21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2"/>
          <p:cNvSpPr txBox="1">
            <a:spLocks noChangeArrowheads="1"/>
          </p:cNvSpPr>
          <p:nvPr/>
        </p:nvSpPr>
        <p:spPr bwMode="auto">
          <a:xfrm>
            <a:off x="173525" y="228600"/>
            <a:ext cx="208061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dirty="0"/>
              <a:t>The </a:t>
            </a:r>
            <a:r>
              <a:rPr lang="en-US" altLang="en-US" sz="1800" b="1" dirty="0">
                <a:solidFill>
                  <a:srgbClr val="FF0000"/>
                </a:solidFill>
              </a:rPr>
              <a:t>theoretical batch </a:t>
            </a:r>
            <a:r>
              <a:rPr lang="en-US" altLang="en-US" sz="1800" dirty="0"/>
              <a:t>weights adjusted for the aggregate moistures can be obtained from the batch computer screen or a printout of the batch </a:t>
            </a:r>
            <a:r>
              <a:rPr lang="en-US" altLang="en-US" sz="1800" dirty="0" smtClean="0"/>
              <a:t>ticket. </a:t>
            </a:r>
            <a:endParaRPr lang="en-US" altLang="en-US" sz="1800" dirty="0"/>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144" y="152400"/>
            <a:ext cx="6777764" cy="65532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Oval 3"/>
          <p:cNvSpPr/>
          <p:nvPr/>
        </p:nvSpPr>
        <p:spPr>
          <a:xfrm>
            <a:off x="5181600" y="3352800"/>
            <a:ext cx="1219200" cy="2362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77608098"/>
      </p:ext>
    </p:extLst>
  </p:cSld>
  <p:clrMapOvr>
    <a:masterClrMapping/>
  </p:clrMapOvr>
  <mc:AlternateContent xmlns:mc="http://schemas.openxmlformats.org/markup-compatibility/2006" xmlns:p14="http://schemas.microsoft.com/office/powerpoint/2010/main">
    <mc:Choice Requires="p14">
      <p:transition spd="slow" p14:dur="2000" advTm="19376"/>
    </mc:Choice>
    <mc:Fallback xmlns="">
      <p:transition spd="slow" advTm="1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307975" y="1905000"/>
            <a:ext cx="8531225" cy="39735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228600"/>
            <a:ext cx="8610600" cy="1569660"/>
          </a:xfrm>
          <a:prstGeom prst="rect">
            <a:avLst/>
          </a:prstGeom>
          <a:noFill/>
        </p:spPr>
        <p:txBody>
          <a:bodyPr wrap="square" rtlCol="0">
            <a:spAutoFit/>
          </a:bodyPr>
          <a:lstStyle/>
          <a:p>
            <a:r>
              <a:rPr lang="en-US" sz="2400" dirty="0" smtClean="0"/>
              <a:t>Unless the Batch Ticket has been approved by the OMR for use as an alternative to the 700.04 (Supplemental Specification *****)… </a:t>
            </a:r>
          </a:p>
          <a:p>
            <a:endParaRPr lang="en-US" sz="2400" b="1" dirty="0">
              <a:solidFill>
                <a:srgbClr val="C00000"/>
              </a:solidFill>
            </a:endParaRPr>
          </a:p>
          <a:p>
            <a:r>
              <a:rPr lang="en-US" sz="2400" b="1" dirty="0" smtClean="0">
                <a:solidFill>
                  <a:srgbClr val="C00000"/>
                </a:solidFill>
              </a:rPr>
              <a:t>The values at the bottom of the batch ticket shall not be used!</a:t>
            </a:r>
            <a:endParaRPr lang="en-US" sz="2400" b="1" dirty="0">
              <a:solidFill>
                <a:srgbClr val="C00000"/>
              </a:solidFill>
            </a:endParaRPr>
          </a:p>
        </p:txBody>
      </p:sp>
      <p:sp>
        <p:nvSpPr>
          <p:cNvPr id="5" name="Multiply 4"/>
          <p:cNvSpPr/>
          <p:nvPr/>
        </p:nvSpPr>
        <p:spPr>
          <a:xfrm>
            <a:off x="-2324100" y="4419600"/>
            <a:ext cx="13716000" cy="1600200"/>
          </a:xfrm>
          <a:prstGeom prst="mathMultiply">
            <a:avLst>
              <a:gd name="adj1" fmla="val 1099"/>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l="3358" t="10431" r="41466" b="31459"/>
          <a:stretch>
            <a:fillRect/>
          </a:stretch>
        </p:blipFill>
        <p:spPr bwMode="auto">
          <a:xfrm>
            <a:off x="122489" y="1828800"/>
            <a:ext cx="8915400" cy="4290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719227449"/>
      </p:ext>
    </p:extLst>
  </p:cSld>
  <p:clrMapOvr>
    <a:masterClrMapping/>
  </p:clrMapOvr>
  <mc:AlternateContent xmlns:mc="http://schemas.openxmlformats.org/markup-compatibility/2006" xmlns:p14="http://schemas.microsoft.com/office/powerpoint/2010/main">
    <mc:Choice Requires="p14">
      <p:transition spd="slow" p14:dur="2000" advTm="43974"/>
    </mc:Choice>
    <mc:Fallback xmlns="">
      <p:transition spd="slow" advTm="43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7696200" cy="4525963"/>
          </a:xfrm>
        </p:spPr>
        <p:txBody>
          <a:bodyPr>
            <a:normAutofit/>
          </a:bodyPr>
          <a:lstStyle/>
          <a:p>
            <a:pPr marL="0" indent="0">
              <a:buNone/>
            </a:pPr>
            <a:r>
              <a:rPr lang="en-US" sz="2000" b="1" dirty="0" smtClean="0">
                <a:solidFill>
                  <a:srgbClr val="990000"/>
                </a:solidFill>
              </a:rPr>
              <a:t>STEP 1. </a:t>
            </a:r>
            <a:r>
              <a:rPr lang="en-US" sz="2000" dirty="0" smtClean="0"/>
              <a:t>Read the Problem Statement.</a:t>
            </a:r>
          </a:p>
          <a:p>
            <a:pPr marL="0" indent="0">
              <a:buNone/>
            </a:pPr>
            <a:endParaRPr lang="en-US" sz="1050" dirty="0" smtClean="0"/>
          </a:p>
          <a:p>
            <a:pPr marL="0" indent="0">
              <a:buNone/>
            </a:pPr>
            <a:r>
              <a:rPr lang="en-US" sz="1800" dirty="0" smtClean="0"/>
              <a:t>Total Concrete required for the pour:</a:t>
            </a:r>
          </a:p>
          <a:p>
            <a:pPr marL="0" indent="0">
              <a:buNone/>
            </a:pPr>
            <a:r>
              <a:rPr lang="en-US" sz="1800" b="1" dirty="0" smtClean="0"/>
              <a:t>30 cubic yards, delivered by six trucks carrying five cubic yards each.</a:t>
            </a:r>
            <a:endParaRPr lang="en-US" sz="2000" b="1" dirty="0" smtClean="0"/>
          </a:p>
          <a:p>
            <a:pPr marL="0" indent="0">
              <a:buNone/>
            </a:pPr>
            <a:endParaRPr lang="en-US" sz="500" dirty="0" smtClean="0"/>
          </a:p>
          <a:p>
            <a:pPr marL="0" indent="0">
              <a:buNone/>
            </a:pPr>
            <a:r>
              <a:rPr lang="en-US" sz="1800" dirty="0" smtClean="0"/>
              <a:t>Class 5000 Concrete with 13% Fly Ash</a:t>
            </a:r>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1800" dirty="0" smtClean="0"/>
          </a:p>
        </p:txBody>
      </p:sp>
      <p:sp>
        <p:nvSpPr>
          <p:cNvPr id="4" name="Title 1"/>
          <p:cNvSpPr txBox="1">
            <a:spLocks noGrp="1"/>
          </p:cNvSpPr>
          <p:nvPr>
            <p:ph type="title"/>
          </p:nvPr>
        </p:nvSpPr>
        <p:spPr>
          <a:xfrm>
            <a:off x="457200" y="762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800000"/>
                </a:solidFill>
              </a:rPr>
              <a:t>FORM 700.04 - EXAMPLE Q1</a:t>
            </a:r>
            <a:endParaRPr lang="en-US" sz="4000" b="1" dirty="0">
              <a:solidFill>
                <a:srgbClr val="800000"/>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920351962"/>
              </p:ext>
            </p:extLst>
          </p:nvPr>
        </p:nvGraphicFramePr>
        <p:xfrm>
          <a:off x="1371600" y="3139440"/>
          <a:ext cx="6934200" cy="914400"/>
        </p:xfrm>
        <a:graphic>
          <a:graphicData uri="http://schemas.openxmlformats.org/drawingml/2006/table">
            <a:tbl>
              <a:tblPr firstRow="1" bandRow="1">
                <a:tableStyleId>{5C22544A-7EE6-4342-B048-85BDC9FD1C3A}</a:tableStyleId>
              </a:tblPr>
              <a:tblGrid>
                <a:gridCol w="1422400">
                  <a:extLst>
                    <a:ext uri="{9D8B030D-6E8A-4147-A177-3AD203B41FA5}">
                      <a16:colId xmlns:a16="http://schemas.microsoft.com/office/drawing/2014/main" val="20000"/>
                    </a:ext>
                  </a:extLst>
                </a:gridCol>
                <a:gridCol w="1689100">
                  <a:extLst>
                    <a:ext uri="{9D8B030D-6E8A-4147-A177-3AD203B41FA5}">
                      <a16:colId xmlns:a16="http://schemas.microsoft.com/office/drawing/2014/main" val="20001"/>
                    </a:ext>
                  </a:extLst>
                </a:gridCol>
                <a:gridCol w="16891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tblGrid>
              <a:tr h="304800">
                <a:tc>
                  <a:txBody>
                    <a:bodyPr/>
                    <a:lstStyle/>
                    <a:p>
                      <a:r>
                        <a:rPr lang="en-US" sz="1400" dirty="0" smtClean="0"/>
                        <a:t>AGGREGATES</a:t>
                      </a:r>
                      <a:endParaRPr lang="en-US" sz="1400" dirty="0"/>
                    </a:p>
                  </a:txBody>
                  <a:tcPr/>
                </a:tc>
                <a:tc>
                  <a:txBody>
                    <a:bodyPr/>
                    <a:lstStyle/>
                    <a:p>
                      <a:r>
                        <a:rPr lang="en-US" sz="1400" dirty="0" smtClean="0"/>
                        <a:t>AGGREGATE TYPE</a:t>
                      </a:r>
                      <a:endParaRPr lang="en-US" sz="1400" dirty="0"/>
                    </a:p>
                  </a:txBody>
                  <a:tcPr/>
                </a:tc>
                <a:tc>
                  <a:txBody>
                    <a:bodyPr/>
                    <a:lstStyle/>
                    <a:p>
                      <a:r>
                        <a:rPr lang="en-US" sz="1400" dirty="0" smtClean="0"/>
                        <a:t>SPECIFIC GRAVITY</a:t>
                      </a:r>
                      <a:endParaRPr lang="en-US" sz="1400" dirty="0"/>
                    </a:p>
                  </a:txBody>
                  <a:tcPr/>
                </a:tc>
                <a:tc>
                  <a:txBody>
                    <a:bodyPr/>
                    <a:lstStyle/>
                    <a:p>
                      <a:r>
                        <a:rPr lang="en-US" sz="1400" dirty="0" smtClean="0"/>
                        <a:t>MOISTURE PERCENTAGE</a:t>
                      </a:r>
                      <a:endParaRPr lang="en-US" sz="1400" dirty="0"/>
                    </a:p>
                  </a:txBody>
                  <a:tcPr/>
                </a:tc>
                <a:extLst>
                  <a:ext uri="{0D108BD9-81ED-4DB2-BD59-A6C34878D82A}">
                    <a16:rowId xmlns:a16="http://schemas.microsoft.com/office/drawing/2014/main" val="10000"/>
                  </a:ext>
                </a:extLst>
              </a:tr>
              <a:tr h="228600">
                <a:tc>
                  <a:txBody>
                    <a:bodyPr/>
                    <a:lstStyle/>
                    <a:p>
                      <a:r>
                        <a:rPr lang="en-US" sz="1400" b="1" dirty="0" smtClean="0"/>
                        <a:t>COARSE</a:t>
                      </a:r>
                      <a:endParaRPr lang="en-US" sz="1400" b="1" dirty="0"/>
                    </a:p>
                  </a:txBody>
                  <a:tcPr/>
                </a:tc>
                <a:tc>
                  <a:txBody>
                    <a:bodyPr/>
                    <a:lstStyle/>
                    <a:p>
                      <a:r>
                        <a:rPr lang="en-US" sz="1400" b="1" dirty="0" smtClean="0"/>
                        <a:t>Crushed</a:t>
                      </a:r>
                      <a:r>
                        <a:rPr lang="en-US" sz="1400" b="1" baseline="0" dirty="0" smtClean="0"/>
                        <a:t> Stone</a:t>
                      </a:r>
                      <a:endParaRPr lang="en-US" sz="1400" b="1" dirty="0"/>
                    </a:p>
                  </a:txBody>
                  <a:tcPr/>
                </a:tc>
                <a:tc>
                  <a:txBody>
                    <a:bodyPr/>
                    <a:lstStyle/>
                    <a:p>
                      <a:r>
                        <a:rPr lang="en-US" sz="1400" b="1" dirty="0" smtClean="0"/>
                        <a:t>2.65</a:t>
                      </a:r>
                      <a:endParaRPr lang="en-US" sz="1400" b="1" dirty="0"/>
                    </a:p>
                  </a:txBody>
                  <a:tcPr/>
                </a:tc>
                <a:tc>
                  <a:txBody>
                    <a:bodyPr/>
                    <a:lstStyle/>
                    <a:p>
                      <a:r>
                        <a:rPr lang="en-US" sz="1400" b="1" dirty="0" smtClean="0"/>
                        <a:t>0.50%</a:t>
                      </a:r>
                      <a:endParaRPr lang="en-US" sz="1400" b="1" dirty="0"/>
                    </a:p>
                  </a:txBody>
                  <a:tcPr/>
                </a:tc>
                <a:extLst>
                  <a:ext uri="{0D108BD9-81ED-4DB2-BD59-A6C34878D82A}">
                    <a16:rowId xmlns:a16="http://schemas.microsoft.com/office/drawing/2014/main" val="10001"/>
                  </a:ext>
                </a:extLst>
              </a:tr>
              <a:tr h="182880">
                <a:tc>
                  <a:txBody>
                    <a:bodyPr/>
                    <a:lstStyle/>
                    <a:p>
                      <a:r>
                        <a:rPr lang="en-US" sz="1400" b="1" dirty="0" smtClean="0"/>
                        <a:t>FINE</a:t>
                      </a:r>
                      <a:endParaRPr lang="en-US" sz="1400" b="1" dirty="0"/>
                    </a:p>
                  </a:txBody>
                  <a:tcPr/>
                </a:tc>
                <a:tc>
                  <a:txBody>
                    <a:bodyPr/>
                    <a:lstStyle/>
                    <a:p>
                      <a:r>
                        <a:rPr lang="en-US" sz="1400" b="1" dirty="0" smtClean="0"/>
                        <a:t>Sand</a:t>
                      </a:r>
                      <a:endParaRPr lang="en-US" sz="1400" b="1" dirty="0"/>
                    </a:p>
                  </a:txBody>
                  <a:tcPr/>
                </a:tc>
                <a:tc>
                  <a:txBody>
                    <a:bodyPr/>
                    <a:lstStyle/>
                    <a:p>
                      <a:r>
                        <a:rPr lang="en-US" sz="1400" b="1" dirty="0" smtClean="0"/>
                        <a:t>2.62</a:t>
                      </a:r>
                      <a:endParaRPr lang="en-US" sz="1400" b="1" dirty="0"/>
                    </a:p>
                  </a:txBody>
                  <a:tcPr/>
                </a:tc>
                <a:tc>
                  <a:txBody>
                    <a:bodyPr/>
                    <a:lstStyle/>
                    <a:p>
                      <a:r>
                        <a:rPr lang="en-US" sz="1400" b="1" dirty="0" smtClean="0"/>
                        <a:t>4.0%</a:t>
                      </a:r>
                      <a:endParaRPr lang="en-US" sz="1400" b="1" dirty="0"/>
                    </a:p>
                  </a:txBody>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968817261"/>
              </p:ext>
            </p:extLst>
          </p:nvPr>
        </p:nvGraphicFramePr>
        <p:xfrm>
          <a:off x="1371600" y="4130040"/>
          <a:ext cx="2667000" cy="112776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tblGrid>
              <a:tr h="121920">
                <a:tc>
                  <a:txBody>
                    <a:bodyPr/>
                    <a:lstStyle/>
                    <a:p>
                      <a:r>
                        <a:rPr lang="en-US" sz="1400" dirty="0" smtClean="0"/>
                        <a:t>ADMIXTURE</a:t>
                      </a:r>
                      <a:endParaRPr lang="en-US" sz="1400" dirty="0"/>
                    </a:p>
                  </a:txBody>
                  <a:tcPr/>
                </a:tc>
                <a:tc>
                  <a:txBody>
                    <a:bodyPr/>
                    <a:lstStyle/>
                    <a:p>
                      <a:r>
                        <a:rPr lang="en-US" sz="1400" dirty="0" smtClean="0"/>
                        <a:t>DOSAGE RATE</a:t>
                      </a:r>
                      <a:endParaRPr lang="en-US" sz="1400" dirty="0"/>
                    </a:p>
                  </a:txBody>
                  <a:tcPr/>
                </a:tc>
                <a:extLst>
                  <a:ext uri="{0D108BD9-81ED-4DB2-BD59-A6C34878D82A}">
                    <a16:rowId xmlns:a16="http://schemas.microsoft.com/office/drawing/2014/main" val="10000"/>
                  </a:ext>
                </a:extLst>
              </a:tr>
              <a:tr h="289560">
                <a:tc>
                  <a:txBody>
                    <a:bodyPr/>
                    <a:lstStyle/>
                    <a:p>
                      <a:r>
                        <a:rPr lang="en-US" sz="1400" b="1" dirty="0" smtClean="0"/>
                        <a:t>Air</a:t>
                      </a:r>
                      <a:r>
                        <a:rPr lang="en-US" sz="1400" b="1" baseline="0" dirty="0" smtClean="0"/>
                        <a:t> Entrainer</a:t>
                      </a:r>
                      <a:endParaRPr lang="en-US" sz="1400" b="1" dirty="0"/>
                    </a:p>
                  </a:txBody>
                  <a:tcPr/>
                </a:tc>
                <a:tc>
                  <a:txBody>
                    <a:bodyPr/>
                    <a:lstStyle/>
                    <a:p>
                      <a:r>
                        <a:rPr lang="en-US" sz="1400" b="1" dirty="0" smtClean="0"/>
                        <a:t>0.60 oz/bag</a:t>
                      </a:r>
                      <a:endParaRPr lang="en-US" sz="1400" b="1" dirty="0"/>
                    </a:p>
                  </a:txBody>
                  <a:tcPr/>
                </a:tc>
                <a:extLst>
                  <a:ext uri="{0D108BD9-81ED-4DB2-BD59-A6C34878D82A}">
                    <a16:rowId xmlns:a16="http://schemas.microsoft.com/office/drawing/2014/main" val="10001"/>
                  </a:ext>
                </a:extLst>
              </a:tr>
              <a:tr h="269240">
                <a:tc>
                  <a:txBody>
                    <a:bodyPr/>
                    <a:lstStyle/>
                    <a:p>
                      <a:r>
                        <a:rPr lang="en-US" sz="1400" b="1" dirty="0" smtClean="0"/>
                        <a:t>Water Reducer</a:t>
                      </a:r>
                      <a:endParaRPr lang="en-US" sz="1400" b="1" dirty="0"/>
                    </a:p>
                  </a:txBody>
                  <a:tcPr/>
                </a:tc>
                <a:tc>
                  <a:txBody>
                    <a:bodyPr/>
                    <a:lstStyle/>
                    <a:p>
                      <a:r>
                        <a:rPr lang="en-US" sz="1400" b="1" dirty="0" smtClean="0"/>
                        <a:t>2.50 oz/100 lbs.</a:t>
                      </a:r>
                      <a:endParaRPr lang="en-US" sz="1400" b="1" dirty="0"/>
                    </a:p>
                  </a:txBody>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665446108"/>
              </p:ext>
            </p:extLst>
          </p:nvPr>
        </p:nvGraphicFramePr>
        <p:xfrm>
          <a:off x="4724400" y="4206240"/>
          <a:ext cx="3581400" cy="609600"/>
        </p:xfrm>
        <a:graphic>
          <a:graphicData uri="http://schemas.openxmlformats.org/drawingml/2006/table">
            <a:tbl>
              <a:tblPr bandRow="1">
                <a:tableStyleId>{5C22544A-7EE6-4342-B048-85BDC9FD1C3A}</a:tableStyleId>
              </a:tblPr>
              <a:tblGrid>
                <a:gridCol w="1739537">
                  <a:extLst>
                    <a:ext uri="{9D8B030D-6E8A-4147-A177-3AD203B41FA5}">
                      <a16:colId xmlns:a16="http://schemas.microsoft.com/office/drawing/2014/main" val="20000"/>
                    </a:ext>
                  </a:extLst>
                </a:gridCol>
                <a:gridCol w="1841863">
                  <a:extLst>
                    <a:ext uri="{9D8B030D-6E8A-4147-A177-3AD203B41FA5}">
                      <a16:colId xmlns:a16="http://schemas.microsoft.com/office/drawing/2014/main" val="20001"/>
                    </a:ext>
                  </a:extLst>
                </a:gridCol>
              </a:tblGrid>
              <a:tr h="279400">
                <a:tc>
                  <a:txBody>
                    <a:bodyPr/>
                    <a:lstStyle/>
                    <a:p>
                      <a:r>
                        <a:rPr lang="en-US" sz="1400" b="1" dirty="0" smtClean="0"/>
                        <a:t>Cement Scale</a:t>
                      </a:r>
                      <a:endParaRPr lang="en-US" sz="1400" b="1" dirty="0"/>
                    </a:p>
                  </a:txBody>
                  <a:tcPr/>
                </a:tc>
                <a:tc>
                  <a:txBody>
                    <a:bodyPr/>
                    <a:lstStyle/>
                    <a:p>
                      <a:r>
                        <a:rPr lang="en-US" sz="1400" b="1" dirty="0" smtClean="0"/>
                        <a:t>4000 lbs.</a:t>
                      </a:r>
                      <a:r>
                        <a:rPr lang="en-US" sz="1400" b="1" baseline="0" dirty="0" smtClean="0"/>
                        <a:t> MAX</a:t>
                      </a:r>
                      <a:endParaRPr lang="en-US" sz="1400" b="1" dirty="0"/>
                    </a:p>
                  </a:txBody>
                  <a:tcPr/>
                </a:tc>
                <a:extLst>
                  <a:ext uri="{0D108BD9-81ED-4DB2-BD59-A6C34878D82A}">
                    <a16:rowId xmlns:a16="http://schemas.microsoft.com/office/drawing/2014/main" val="10000"/>
                  </a:ext>
                </a:extLst>
              </a:tr>
              <a:tr h="228600">
                <a:tc>
                  <a:txBody>
                    <a:bodyPr/>
                    <a:lstStyle/>
                    <a:p>
                      <a:r>
                        <a:rPr lang="en-US" sz="1400" b="1" dirty="0" smtClean="0"/>
                        <a:t>Aggregate</a:t>
                      </a:r>
                      <a:r>
                        <a:rPr lang="en-US" sz="1400" b="1" baseline="0" dirty="0" smtClean="0"/>
                        <a:t> Scale</a:t>
                      </a:r>
                      <a:endParaRPr lang="en-US" sz="1400" b="1" dirty="0"/>
                    </a:p>
                  </a:txBody>
                  <a:tcPr/>
                </a:tc>
                <a:tc>
                  <a:txBody>
                    <a:bodyPr/>
                    <a:lstStyle/>
                    <a:p>
                      <a:r>
                        <a:rPr lang="en-US" sz="1400" b="1" dirty="0" smtClean="0"/>
                        <a:t>25,000 lbs. MAX</a:t>
                      </a:r>
                      <a:endParaRPr lang="en-US" sz="1400" b="1" dirty="0"/>
                    </a:p>
                  </a:txBody>
                  <a:tcPr/>
                </a:tc>
                <a:extLst>
                  <a:ext uri="{0D108BD9-81ED-4DB2-BD59-A6C34878D82A}">
                    <a16:rowId xmlns:a16="http://schemas.microsoft.com/office/drawing/2014/main" val="10001"/>
                  </a:ext>
                </a:extLst>
              </a:tr>
            </a:tbl>
          </a:graphicData>
        </a:graphic>
      </p:graphicFrame>
      <p:sp>
        <p:nvSpPr>
          <p:cNvPr id="14" name="TextBox 13"/>
          <p:cNvSpPr txBox="1"/>
          <p:nvPr/>
        </p:nvSpPr>
        <p:spPr>
          <a:xfrm>
            <a:off x="457200" y="5306939"/>
            <a:ext cx="8077200" cy="646331"/>
          </a:xfrm>
          <a:prstGeom prst="rect">
            <a:avLst/>
          </a:prstGeom>
          <a:noFill/>
        </p:spPr>
        <p:txBody>
          <a:bodyPr wrap="square" rtlCol="0">
            <a:spAutoFit/>
          </a:bodyPr>
          <a:lstStyle/>
          <a:p>
            <a:pPr algn="ctr"/>
            <a:r>
              <a:rPr lang="en-US" dirty="0" smtClean="0">
                <a:solidFill>
                  <a:srgbClr val="C00000"/>
                </a:solidFill>
              </a:rPr>
              <a:t>** Remember that we need the Type of coarse aggregate so we can get the correct w/c ratio from the Structural Concrete Table **</a:t>
            </a:r>
            <a:endParaRPr lang="en-US" dirty="0">
              <a:solidFill>
                <a:srgbClr val="C00000"/>
              </a:solidFill>
            </a:endParaRPr>
          </a:p>
        </p:txBody>
      </p:sp>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2821447" y="3387873"/>
            <a:ext cx="12192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6019800" y="3406923"/>
            <a:ext cx="838200" cy="62669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271073867"/>
      </p:ext>
    </p:extLst>
  </p:cSld>
  <p:clrMapOvr>
    <a:masterClrMapping/>
  </p:clrMapOvr>
  <mc:AlternateContent xmlns:mc="http://schemas.openxmlformats.org/markup-compatibility/2006" xmlns:p14="http://schemas.microsoft.com/office/powerpoint/2010/main">
    <mc:Choice Requires="p14">
      <p:transition spd="slow" p14:dur="2000" advTm="86871"/>
    </mc:Choice>
    <mc:Fallback xmlns="">
      <p:transition spd="slow" advTm="86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1+#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3|5.1"/>
</p:tagLst>
</file>

<file path=ppt/tags/tag10.xml><?xml version="1.0" encoding="utf-8"?>
<p:tagLst xmlns:a="http://schemas.openxmlformats.org/drawingml/2006/main" xmlns:r="http://schemas.openxmlformats.org/officeDocument/2006/relationships" xmlns:p="http://schemas.openxmlformats.org/presentationml/2006/main">
  <p:tag name="TIMING" val="|15|4.7"/>
</p:tagLst>
</file>

<file path=ppt/tags/tag11.xml><?xml version="1.0" encoding="utf-8"?>
<p:tagLst xmlns:a="http://schemas.openxmlformats.org/drawingml/2006/main" xmlns:r="http://schemas.openxmlformats.org/officeDocument/2006/relationships" xmlns:p="http://schemas.openxmlformats.org/presentationml/2006/main">
  <p:tag name="TIMING" val="|32.2|24.4"/>
</p:tagLst>
</file>

<file path=ppt/tags/tag12.xml><?xml version="1.0" encoding="utf-8"?>
<p:tagLst xmlns:a="http://schemas.openxmlformats.org/drawingml/2006/main" xmlns:r="http://schemas.openxmlformats.org/officeDocument/2006/relationships" xmlns:p="http://schemas.openxmlformats.org/presentationml/2006/main">
  <p:tag name="TIMING" val="|3.1"/>
</p:tagLst>
</file>

<file path=ppt/tags/tag13.xml><?xml version="1.0" encoding="utf-8"?>
<p:tagLst xmlns:a="http://schemas.openxmlformats.org/drawingml/2006/main" xmlns:r="http://schemas.openxmlformats.org/officeDocument/2006/relationships" xmlns:p="http://schemas.openxmlformats.org/presentationml/2006/main">
  <p:tag name="TIMING" val="|12.8|35.1"/>
</p:tagLst>
</file>

<file path=ppt/tags/tag14.xml><?xml version="1.0" encoding="utf-8"?>
<p:tagLst xmlns:a="http://schemas.openxmlformats.org/drawingml/2006/main" xmlns:r="http://schemas.openxmlformats.org/officeDocument/2006/relationships" xmlns:p="http://schemas.openxmlformats.org/presentationml/2006/main">
  <p:tag name="TIMING" val="|13|43.6"/>
</p:tagLst>
</file>

<file path=ppt/tags/tag15.xml><?xml version="1.0" encoding="utf-8"?>
<p:tagLst xmlns:a="http://schemas.openxmlformats.org/drawingml/2006/main" xmlns:r="http://schemas.openxmlformats.org/officeDocument/2006/relationships" xmlns:p="http://schemas.openxmlformats.org/presentationml/2006/main">
  <p:tag name="TIMING" val="|12.6|9.5"/>
</p:tagLst>
</file>

<file path=ppt/tags/tag16.xml><?xml version="1.0" encoding="utf-8"?>
<p:tagLst xmlns:a="http://schemas.openxmlformats.org/drawingml/2006/main" xmlns:r="http://schemas.openxmlformats.org/officeDocument/2006/relationships" xmlns:p="http://schemas.openxmlformats.org/presentationml/2006/main">
  <p:tag name="TIMING" val="|19.2|12.2"/>
</p:tagLst>
</file>

<file path=ppt/tags/tag17.xml><?xml version="1.0" encoding="utf-8"?>
<p:tagLst xmlns:a="http://schemas.openxmlformats.org/drawingml/2006/main" xmlns:r="http://schemas.openxmlformats.org/officeDocument/2006/relationships" xmlns:p="http://schemas.openxmlformats.org/presentationml/2006/main">
  <p:tag name="TIMING" val="|17.8|38.4"/>
</p:tagLst>
</file>

<file path=ppt/tags/tag18.xml><?xml version="1.0" encoding="utf-8"?>
<p:tagLst xmlns:a="http://schemas.openxmlformats.org/drawingml/2006/main" xmlns:r="http://schemas.openxmlformats.org/officeDocument/2006/relationships" xmlns:p="http://schemas.openxmlformats.org/presentationml/2006/main">
  <p:tag name="TIMING" val="|16.8|58.8"/>
</p:tagLst>
</file>

<file path=ppt/tags/tag19.xml><?xml version="1.0" encoding="utf-8"?>
<p:tagLst xmlns:a="http://schemas.openxmlformats.org/drawingml/2006/main" xmlns:r="http://schemas.openxmlformats.org/officeDocument/2006/relationships" xmlns:p="http://schemas.openxmlformats.org/presentationml/2006/main">
  <p:tag name="TIMING" val="|39.6|28.8"/>
</p:tagLst>
</file>

<file path=ppt/tags/tag2.xml><?xml version="1.0" encoding="utf-8"?>
<p:tagLst xmlns:a="http://schemas.openxmlformats.org/drawingml/2006/main" xmlns:r="http://schemas.openxmlformats.org/officeDocument/2006/relationships" xmlns:p="http://schemas.openxmlformats.org/presentationml/2006/main">
  <p:tag name="TIMING" val="|83.9|1.6"/>
</p:tagLst>
</file>

<file path=ppt/tags/tag20.xml><?xml version="1.0" encoding="utf-8"?>
<p:tagLst xmlns:a="http://schemas.openxmlformats.org/drawingml/2006/main" xmlns:r="http://schemas.openxmlformats.org/officeDocument/2006/relationships" xmlns:p="http://schemas.openxmlformats.org/presentationml/2006/main">
  <p:tag name="TIMING" val="|10.7|19.6"/>
</p:tagLst>
</file>

<file path=ppt/tags/tag21.xml><?xml version="1.0" encoding="utf-8"?>
<p:tagLst xmlns:a="http://schemas.openxmlformats.org/drawingml/2006/main" xmlns:r="http://schemas.openxmlformats.org/officeDocument/2006/relationships" xmlns:p="http://schemas.openxmlformats.org/presentationml/2006/main">
  <p:tag name="TIMING" val="|26.8|4.3|6.5"/>
</p:tagLst>
</file>

<file path=ppt/tags/tag3.xml><?xml version="1.0" encoding="utf-8"?>
<p:tagLst xmlns:a="http://schemas.openxmlformats.org/drawingml/2006/main" xmlns:r="http://schemas.openxmlformats.org/officeDocument/2006/relationships" xmlns:p="http://schemas.openxmlformats.org/presentationml/2006/main">
  <p:tag name="TIMING" val="|11.8"/>
</p:tagLst>
</file>

<file path=ppt/tags/tag4.xml><?xml version="1.0" encoding="utf-8"?>
<p:tagLst xmlns:a="http://schemas.openxmlformats.org/drawingml/2006/main" xmlns:r="http://schemas.openxmlformats.org/officeDocument/2006/relationships" xmlns:p="http://schemas.openxmlformats.org/presentationml/2006/main">
  <p:tag name="TIMING" val="|17.4"/>
</p:tagLst>
</file>

<file path=ppt/tags/tag5.xml><?xml version="1.0" encoding="utf-8"?>
<p:tagLst xmlns:a="http://schemas.openxmlformats.org/drawingml/2006/main" xmlns:r="http://schemas.openxmlformats.org/officeDocument/2006/relationships" xmlns:p="http://schemas.openxmlformats.org/presentationml/2006/main">
  <p:tag name="TIMING" val="|37.2|45.1"/>
</p:tagLst>
</file>

<file path=ppt/tags/tag6.xml><?xml version="1.0" encoding="utf-8"?>
<p:tagLst xmlns:a="http://schemas.openxmlformats.org/drawingml/2006/main" xmlns:r="http://schemas.openxmlformats.org/officeDocument/2006/relationships" xmlns:p="http://schemas.openxmlformats.org/presentationml/2006/main">
  <p:tag name="TIMING" val="|52.1|45.8"/>
</p:tagLst>
</file>

<file path=ppt/tags/tag7.xml><?xml version="1.0" encoding="utf-8"?>
<p:tagLst xmlns:a="http://schemas.openxmlformats.org/drawingml/2006/main" xmlns:r="http://schemas.openxmlformats.org/officeDocument/2006/relationships" xmlns:p="http://schemas.openxmlformats.org/presentationml/2006/main">
  <p:tag name="TIMING" val="|32.6"/>
</p:tagLst>
</file>

<file path=ppt/tags/tag8.xml><?xml version="1.0" encoding="utf-8"?>
<p:tagLst xmlns:a="http://schemas.openxmlformats.org/drawingml/2006/main" xmlns:r="http://schemas.openxmlformats.org/officeDocument/2006/relationships" xmlns:p="http://schemas.openxmlformats.org/presentationml/2006/main">
  <p:tag name="TIMING" val="|18|4.9"/>
</p:tagLst>
</file>

<file path=ppt/tags/tag9.xml><?xml version="1.0" encoding="utf-8"?>
<p:tagLst xmlns:a="http://schemas.openxmlformats.org/drawingml/2006/main" xmlns:r="http://schemas.openxmlformats.org/officeDocument/2006/relationships" xmlns:p="http://schemas.openxmlformats.org/presentationml/2006/main">
  <p:tag name="TIMING" val="|1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3129</TotalTime>
  <Words>3230</Words>
  <Application>Microsoft Office PowerPoint</Application>
  <PresentationFormat>On-screen Show (4:3)</PresentationFormat>
  <Paragraphs>1342</Paragraphs>
  <Slides>42</Slides>
  <Notes>0</Notes>
  <HiddenSlides>0</HiddenSlides>
  <MMClips>42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Cambria Math</vt:lpstr>
      <vt:lpstr>Tahoma</vt:lpstr>
      <vt:lpstr>Office Theme</vt:lpstr>
      <vt:lpstr>Form 700.04 (Chapter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FORM 700.04 - EXAMPLE Q1</vt:lpstr>
      <vt:lpstr>BATCH TICKET PRINTOUT OR BATCH COMPUTER SCREEN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South Carolina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 700.04 (Chapter 7)</dc:title>
  <dc:creator>Windows User</dc:creator>
  <cp:lastModifiedBy>KAWAMOTO, ANNE</cp:lastModifiedBy>
  <cp:revision>84</cp:revision>
  <cp:lastPrinted>2017-04-07T14:13:55Z</cp:lastPrinted>
  <dcterms:created xsi:type="dcterms:W3CDTF">2017-03-08T20:02:11Z</dcterms:created>
  <dcterms:modified xsi:type="dcterms:W3CDTF">2018-01-12T21:13:08Z</dcterms:modified>
</cp:coreProperties>
</file>