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22"/>
  </p:notesMasterIdLst>
  <p:sldIdLst>
    <p:sldId id="256" r:id="rId2"/>
    <p:sldId id="257" r:id="rId3"/>
    <p:sldId id="258" r:id="rId4"/>
    <p:sldId id="267" r:id="rId5"/>
    <p:sldId id="259" r:id="rId6"/>
    <p:sldId id="268" r:id="rId7"/>
    <p:sldId id="274" r:id="rId8"/>
    <p:sldId id="275" r:id="rId9"/>
    <p:sldId id="261" r:id="rId10"/>
    <p:sldId id="269" r:id="rId11"/>
    <p:sldId id="263" r:id="rId12"/>
    <p:sldId id="270" r:id="rId13"/>
    <p:sldId id="260" r:id="rId14"/>
    <p:sldId id="276" r:id="rId15"/>
    <p:sldId id="273" r:id="rId16"/>
    <p:sldId id="264" r:id="rId17"/>
    <p:sldId id="265" r:id="rId18"/>
    <p:sldId id="266" r:id="rId19"/>
    <p:sldId id="271" r:id="rId20"/>
    <p:sldId id="272" r:id="rId21"/>
  </p:sldIdLst>
  <p:sldSz cx="9144000" cy="6858000" type="screen4x3"/>
  <p:notesSz cx="6980238"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84C"/>
    <a:srgbClr val="387D84"/>
    <a:srgbClr val="DB6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1" autoAdjust="0"/>
    <p:restoredTop sz="94087" autoAdjust="0"/>
  </p:normalViewPr>
  <p:slideViewPr>
    <p:cSldViewPr>
      <p:cViewPr varScale="1">
        <p:scale>
          <a:sx n="92" d="100"/>
          <a:sy n="92" d="100"/>
        </p:scale>
        <p:origin x="1912"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38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5402" cy="461328"/>
          </a:xfrm>
          <a:prstGeom prst="rect">
            <a:avLst/>
          </a:prstGeom>
        </p:spPr>
        <p:txBody>
          <a:bodyPr vert="horz" lIns="91193" tIns="45597" rIns="91193" bIns="45597" rtlCol="0"/>
          <a:lstStyle>
            <a:lvl1pPr algn="l">
              <a:defRPr sz="1200"/>
            </a:lvl1pPr>
          </a:lstStyle>
          <a:p>
            <a:endParaRPr lang="en-US"/>
          </a:p>
        </p:txBody>
      </p:sp>
      <p:sp>
        <p:nvSpPr>
          <p:cNvPr id="3" name="Date Placeholder 2"/>
          <p:cNvSpPr>
            <a:spLocks noGrp="1"/>
          </p:cNvSpPr>
          <p:nvPr>
            <p:ph type="dt" idx="1"/>
          </p:nvPr>
        </p:nvSpPr>
        <p:spPr>
          <a:xfrm>
            <a:off x="3953256" y="0"/>
            <a:ext cx="3025402" cy="461328"/>
          </a:xfrm>
          <a:prstGeom prst="rect">
            <a:avLst/>
          </a:prstGeom>
        </p:spPr>
        <p:txBody>
          <a:bodyPr vert="horz" lIns="91193" tIns="45597" rIns="91193" bIns="45597" rtlCol="0"/>
          <a:lstStyle>
            <a:lvl1pPr algn="r">
              <a:defRPr sz="1200"/>
            </a:lvl1pPr>
          </a:lstStyle>
          <a:p>
            <a:fld id="{61D655F8-9AA7-4FD6-97BD-96757298D332}" type="datetimeFigureOut">
              <a:rPr lang="en-US" smtClean="0"/>
              <a:t>2/12/20</a:t>
            </a:fld>
            <a:endParaRPr lang="en-US"/>
          </a:p>
        </p:txBody>
      </p:sp>
      <p:sp>
        <p:nvSpPr>
          <p:cNvPr id="4" name="Slide Image Placeholder 3"/>
          <p:cNvSpPr>
            <a:spLocks noGrp="1" noRot="1" noChangeAspect="1"/>
          </p:cNvSpPr>
          <p:nvPr>
            <p:ph type="sldImg" idx="2"/>
          </p:nvPr>
        </p:nvSpPr>
        <p:spPr>
          <a:xfrm>
            <a:off x="1184275" y="690563"/>
            <a:ext cx="4611688" cy="3459162"/>
          </a:xfrm>
          <a:prstGeom prst="rect">
            <a:avLst/>
          </a:prstGeom>
          <a:noFill/>
          <a:ln w="12700">
            <a:solidFill>
              <a:prstClr val="black"/>
            </a:solidFill>
          </a:ln>
        </p:spPr>
        <p:txBody>
          <a:bodyPr vert="horz" lIns="91193" tIns="45597" rIns="91193" bIns="45597" rtlCol="0" anchor="ctr"/>
          <a:lstStyle/>
          <a:p>
            <a:endParaRPr lang="en-US"/>
          </a:p>
        </p:txBody>
      </p:sp>
      <p:sp>
        <p:nvSpPr>
          <p:cNvPr id="5" name="Notes Placeholder 4"/>
          <p:cNvSpPr>
            <a:spLocks noGrp="1"/>
          </p:cNvSpPr>
          <p:nvPr>
            <p:ph type="body" sz="quarter" idx="3"/>
          </p:nvPr>
        </p:nvSpPr>
        <p:spPr>
          <a:xfrm>
            <a:off x="698656" y="4381817"/>
            <a:ext cx="5582926" cy="4150360"/>
          </a:xfrm>
          <a:prstGeom prst="rect">
            <a:avLst/>
          </a:prstGeom>
        </p:spPr>
        <p:txBody>
          <a:bodyPr vert="horz" lIns="91193" tIns="45597" rIns="91193" bIns="455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60463"/>
            <a:ext cx="3025402" cy="461328"/>
          </a:xfrm>
          <a:prstGeom prst="rect">
            <a:avLst/>
          </a:prstGeom>
        </p:spPr>
        <p:txBody>
          <a:bodyPr vert="horz" lIns="91193" tIns="45597" rIns="91193" bIns="45597" rtlCol="0" anchor="b"/>
          <a:lstStyle>
            <a:lvl1pPr algn="l">
              <a:defRPr sz="1200"/>
            </a:lvl1pPr>
          </a:lstStyle>
          <a:p>
            <a:endParaRPr lang="en-US"/>
          </a:p>
        </p:txBody>
      </p:sp>
      <p:sp>
        <p:nvSpPr>
          <p:cNvPr id="7" name="Slide Number Placeholder 6"/>
          <p:cNvSpPr>
            <a:spLocks noGrp="1"/>
          </p:cNvSpPr>
          <p:nvPr>
            <p:ph type="sldNum" sz="quarter" idx="5"/>
          </p:nvPr>
        </p:nvSpPr>
        <p:spPr>
          <a:xfrm>
            <a:off x="3953256" y="8760463"/>
            <a:ext cx="3025402" cy="461328"/>
          </a:xfrm>
          <a:prstGeom prst="rect">
            <a:avLst/>
          </a:prstGeom>
        </p:spPr>
        <p:txBody>
          <a:bodyPr vert="horz" lIns="91193" tIns="45597" rIns="91193" bIns="45597" rtlCol="0" anchor="b"/>
          <a:lstStyle>
            <a:lvl1pPr algn="r">
              <a:defRPr sz="1200"/>
            </a:lvl1pPr>
          </a:lstStyle>
          <a:p>
            <a:fld id="{A4930C86-1B34-4366-B4C1-E98CC8AF4A45}" type="slidenum">
              <a:rPr lang="en-US" smtClean="0"/>
              <a:t>‹#›</a:t>
            </a:fld>
            <a:endParaRPr lang="en-US"/>
          </a:p>
        </p:txBody>
      </p:sp>
    </p:spTree>
    <p:extLst>
      <p:ext uri="{BB962C8B-B14F-4D97-AF65-F5344CB8AC3E}">
        <p14:creationId xmlns:p14="http://schemas.microsoft.com/office/powerpoint/2010/main" val="2495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F4F04774-6BFC-4E75-A088-05B91366651A}" type="datetime1">
              <a:rPr lang="en-US" smtClean="0"/>
              <a:t>2/12/20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A709EAB-EEE3-468A-98D4-D1C3A4498D53}"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998B67-F008-4FD2-A702-0D12704FCB9C}" type="datetime1">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09EAB-EEE3-468A-98D4-D1C3A4498D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B6BBEC-23BD-42AA-9CD1-67BA14CA46FC}" type="datetime1">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09EAB-EEE3-468A-98D4-D1C3A4498D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CB9E1D-AF79-412A-AD53-E0E5F405FF6E}" type="datetime1">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09EAB-EEE3-468A-98D4-D1C3A4498D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50A2E17-5CA5-416A-9470-81CB23027CFE}" type="datetime1">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09EAB-EEE3-468A-98D4-D1C3A4498D53}"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pic>
        <p:nvPicPr>
          <p:cNvPr id="12" name="Picture 11" descr="A close up of a sign&#10;&#10;Description generated with very high confidence">
            <a:extLst>
              <a:ext uri="{FF2B5EF4-FFF2-40B4-BE49-F238E27FC236}">
                <a16:creationId xmlns:a16="http://schemas.microsoft.com/office/drawing/2014/main" id="{72D21F6C-BC9A-45A5-B16E-87E77230C6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5927" y="6229350"/>
            <a:ext cx="887761" cy="482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51ECAA-6057-4DC9-B2F4-FDEAC63736DE}" type="datetime1">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09EAB-EEE3-468A-98D4-D1C3A4498D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0030FA-393C-4787-86BA-011DD52D1B44}" type="datetime1">
              <a:rPr lang="en-US" smtClean="0"/>
              <a:t>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09EAB-EEE3-468A-98D4-D1C3A4498D53}" type="slidenum">
              <a:rPr lang="en-US" smtClean="0"/>
              <a:t>‹#›</a:t>
            </a:fld>
            <a:endParaRPr lang="en-US"/>
          </a:p>
        </p:txBody>
      </p:sp>
      <p:pic>
        <p:nvPicPr>
          <p:cNvPr id="10" name="Picture 9" descr="A close up of a sign&#10;&#10;Description generated with very high confidence">
            <a:extLst>
              <a:ext uri="{FF2B5EF4-FFF2-40B4-BE49-F238E27FC236}">
                <a16:creationId xmlns:a16="http://schemas.microsoft.com/office/drawing/2014/main" id="{6DB9D773-ECFF-4EBE-AA11-F1FA6CD10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5927" y="6229350"/>
            <a:ext cx="887761" cy="482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8C9692A1-9060-447F-AAFC-3B663DF7E934}" type="datetime1">
              <a:rPr lang="en-US" smtClean="0"/>
              <a:t>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09EAB-EEE3-468A-98D4-D1C3A4498D53}"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1063" b="91461"/>
          <a:stretch/>
        </p:blipFill>
        <p:spPr>
          <a:xfrm>
            <a:off x="1012053" y="429"/>
            <a:ext cx="8131375" cy="585498"/>
          </a:xfrm>
          <a:prstGeom prst="rect">
            <a:avLst/>
          </a:prstGeom>
          <a:noFill/>
          <a:ln>
            <a:noFill/>
          </a:ln>
        </p:spPr>
      </p:pic>
      <p:sp>
        <p:nvSpPr>
          <p:cNvPr id="7" name="Rectangle 6"/>
          <p:cNvSpPr/>
          <p:nvPr userDrawn="1"/>
        </p:nvSpPr>
        <p:spPr>
          <a:xfrm>
            <a:off x="1012053" y="585927"/>
            <a:ext cx="8131375" cy="6272073"/>
          </a:xfrm>
          <a:prstGeom prst="rect">
            <a:avLst/>
          </a:prstGeom>
          <a:gradFill flip="none" rotWithShape="1">
            <a:gsLst>
              <a:gs pos="0">
                <a:schemeClr val="bg2"/>
              </a:gs>
              <a:gs pos="100000">
                <a:schemeClr val="bg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p:cNvSpPr txBox="1">
            <a:spLocks/>
          </p:cNvSpPr>
          <p:nvPr userDrawn="1"/>
        </p:nvSpPr>
        <p:spPr>
          <a:xfrm>
            <a:off x="185700" y="6322175"/>
            <a:ext cx="4005300" cy="476250"/>
          </a:xfrm>
          <a:prstGeom prst="rect">
            <a:avLst/>
          </a:prstGeom>
        </p:spPr>
        <p:txBody>
          <a:bodyPr anchor="b"/>
          <a:lstStyle>
            <a:defPPr>
              <a:defRPr lang="en-US"/>
            </a:defPPr>
            <a:lvl1pPr marL="0" algn="ctr"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A709EAB-EEE3-468A-98D4-D1C3A4498D53}" type="slidenum">
              <a:rPr lang="en-US" sz="1050" b="1" smtClean="0">
                <a:solidFill>
                  <a:srgbClr val="387D84"/>
                </a:solidFill>
                <a:latin typeface="+mn-lt"/>
              </a:rPr>
              <a:pPr algn="l"/>
              <a:t>‹#›</a:t>
            </a:fld>
            <a:r>
              <a:rPr lang="en-US" sz="1050" b="1" dirty="0">
                <a:solidFill>
                  <a:srgbClr val="387D84"/>
                </a:solidFill>
                <a:latin typeface="+mn-lt"/>
              </a:rPr>
              <a:t> </a:t>
            </a:r>
            <a:r>
              <a:rPr lang="en-US" sz="1050" b="1" dirty="0">
                <a:solidFill>
                  <a:schemeClr val="accent2">
                    <a:lumMod val="20000"/>
                    <a:lumOff val="80000"/>
                  </a:schemeClr>
                </a:solidFill>
                <a:latin typeface="+mn-lt"/>
              </a:rPr>
              <a:t>	</a:t>
            </a:r>
            <a:r>
              <a:rPr lang="en-US" sz="700" b="0" dirty="0">
                <a:solidFill>
                  <a:schemeClr val="accent2">
                    <a:lumMod val="20000"/>
                    <a:lumOff val="80000"/>
                  </a:schemeClr>
                </a:solidFill>
                <a:latin typeface="+mn-lt"/>
              </a:rPr>
              <a:t>© IDRA, 2017 August, Logo &amp; graphics update 2019</a:t>
            </a:r>
            <a:endParaRPr lang="en-US" b="0" dirty="0">
              <a:solidFill>
                <a:schemeClr val="accent2">
                  <a:lumMod val="20000"/>
                  <a:lumOff val="80000"/>
                </a:schemeClr>
              </a:solidFill>
              <a:latin typeface="+mn-lt"/>
            </a:endParaRPr>
          </a:p>
        </p:txBody>
      </p:sp>
      <p:pic>
        <p:nvPicPr>
          <p:cNvPr id="10" name="Picture 9" descr="A close up of a sign&#10;&#10;Description generated with very high confidence">
            <a:extLst>
              <a:ext uri="{FF2B5EF4-FFF2-40B4-BE49-F238E27FC236}">
                <a16:creationId xmlns:a16="http://schemas.microsoft.com/office/drawing/2014/main" id="{EF443853-09CE-4AD4-863E-C2DD07D47B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927" y="6229350"/>
            <a:ext cx="887761" cy="482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8D66519-4E1C-4427-98CD-61BEE6BDF361}" type="datetime1">
              <a:rPr lang="en-US" smtClean="0"/>
              <a:t>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09EAB-EEE3-468A-98D4-D1C3A4498D53}"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063" b="91461"/>
          <a:stretch/>
        </p:blipFill>
        <p:spPr>
          <a:xfrm>
            <a:off x="1012053" y="429"/>
            <a:ext cx="8131375" cy="585498"/>
          </a:xfrm>
          <a:prstGeom prst="rect">
            <a:avLst/>
          </a:prstGeom>
          <a:noFill/>
          <a:ln>
            <a:noFill/>
          </a:ln>
        </p:spPr>
      </p:pic>
      <p:sp>
        <p:nvSpPr>
          <p:cNvPr id="8" name="Rectangle 7"/>
          <p:cNvSpPr/>
          <p:nvPr userDrawn="1"/>
        </p:nvSpPr>
        <p:spPr>
          <a:xfrm>
            <a:off x="1012053" y="585927"/>
            <a:ext cx="8131375" cy="6272073"/>
          </a:xfrm>
          <a:prstGeom prst="rect">
            <a:avLst/>
          </a:prstGeom>
          <a:gradFill flip="none" rotWithShape="1">
            <a:gsLst>
              <a:gs pos="0">
                <a:schemeClr val="bg2"/>
              </a:gs>
              <a:gs pos="100000">
                <a:schemeClr val="bg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generated with very high confidence">
            <a:extLst>
              <a:ext uri="{FF2B5EF4-FFF2-40B4-BE49-F238E27FC236}">
                <a16:creationId xmlns:a16="http://schemas.microsoft.com/office/drawing/2014/main" id="{EF09E8B5-67D2-4D18-876F-92BA5EA3D7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927" y="6229350"/>
            <a:ext cx="887761" cy="482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47D74F-1315-4D13-BE01-DD4DA7D55F14}" type="datetime1">
              <a:rPr lang="en-US" smtClean="0"/>
              <a:t>2/12/20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228600" y="6248400"/>
            <a:ext cx="457200" cy="476250"/>
          </a:xfrm>
        </p:spPr>
        <p:txBody>
          <a:bodyPr/>
          <a:lstStyle/>
          <a:p>
            <a:fld id="{AA709EAB-EEE3-468A-98D4-D1C3A4498D53}" type="slidenum">
              <a:rPr lang="en-US" smtClean="0"/>
              <a:t>‹#›</a:t>
            </a:fld>
            <a:endParaRPr lang="en-US" dirty="0"/>
          </a:p>
        </p:txBody>
      </p:sp>
      <p:pic>
        <p:nvPicPr>
          <p:cNvPr id="9" name="Picture 8" descr="A close up of a sign&#10;&#10;Description generated with very high confidence">
            <a:extLst>
              <a:ext uri="{FF2B5EF4-FFF2-40B4-BE49-F238E27FC236}">
                <a16:creationId xmlns:a16="http://schemas.microsoft.com/office/drawing/2014/main" id="{6B067E11-78D7-44F0-B436-C409816413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5927" y="6229350"/>
            <a:ext cx="887761" cy="482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675FD2F1-221A-4FB1-8F09-FCB9077AC616}" type="datetime1">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09EAB-EEE3-468A-98D4-D1C3A4498D53}"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pic>
        <p:nvPicPr>
          <p:cNvPr id="12" name="Picture 11" descr="A close up of a sign&#10;&#10;Description generated with very high confidence">
            <a:extLst>
              <a:ext uri="{FF2B5EF4-FFF2-40B4-BE49-F238E27FC236}">
                <a16:creationId xmlns:a16="http://schemas.microsoft.com/office/drawing/2014/main" id="{940743C6-6C89-4BD9-A6C4-F04B794AA4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5927" y="6229350"/>
            <a:ext cx="887761" cy="482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B4E1219-3DA9-4794-9BB7-39AF8F0C3EE6}" type="datetime1">
              <a:rPr lang="en-US" smtClean="0"/>
              <a:t>2/12/20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A709EAB-EEE3-468A-98D4-D1C3A4498D53}"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4" name="Picture 3" descr="A close up of a sign&#10;&#10;Description generated with very high confidence">
            <a:extLst>
              <a:ext uri="{FF2B5EF4-FFF2-40B4-BE49-F238E27FC236}">
                <a16:creationId xmlns:a16="http://schemas.microsoft.com/office/drawing/2014/main" id="{DBF18D0C-48B4-4B0C-9A50-40C153C4B3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45927" y="6229350"/>
            <a:ext cx="887761" cy="482350"/>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ncpie.org/WhatsHappening/UndocumentedChildrenNov2009.pdf" TargetMode="External"/><Relationship Id="rId7" Type="http://schemas.openxmlformats.org/officeDocument/2006/relationships/hyperlink" Target="http://www.idra.org/South_Central_Collaborative_for_Equity/" TargetMode="Externa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hyperlink" Target="http://budurl.com/IDRApod94" TargetMode="External"/><Relationship Id="rId5" Type="http://schemas.openxmlformats.org/officeDocument/2006/relationships/hyperlink" Target="http://www.law.cornell.edu/supremecourt/text/457/202"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budurl.com/IDRAakeA17" TargetMode="External"/><Relationship Id="rId7" Type="http://schemas.openxmlformats.org/officeDocument/2006/relationships/hyperlink" Target="http://www.ncpie.org/WhatsHappening/UndocumentedChildrenNov2009.pdf" TargetMode="External"/><Relationship Id="rId2" Type="http://schemas.openxmlformats.org/officeDocument/2006/relationships/hyperlink" Target="http://go.sdsu.edu/education/cescal-conference/files/06159-NEALegal09undocumentedchildren.pdf" TargetMode="External"/><Relationship Id="rId1" Type="http://schemas.openxmlformats.org/officeDocument/2006/relationships/slideLayout" Target="../slideLayouts/slideLayout6.xml"/><Relationship Id="rId6" Type="http://schemas.openxmlformats.org/officeDocument/2006/relationships/hyperlink" Target="https://www.idraeacsouth.org/" TargetMode="External"/><Relationship Id="rId5" Type="http://schemas.openxmlformats.org/officeDocument/2006/relationships/hyperlink" Target="http://budurl.com/IDRApod94" TargetMode="External"/><Relationship Id="rId10" Type="http://schemas.openxmlformats.org/officeDocument/2006/relationships/image" Target="../media/image18.jpeg"/><Relationship Id="rId4" Type="http://schemas.openxmlformats.org/officeDocument/2006/relationships/hyperlink" Target="http://www.law.cornell.edu/supremecourt/text/457/202" TargetMode="External"/><Relationship Id="rId9" Type="http://schemas.openxmlformats.org/officeDocument/2006/relationships/hyperlink" Target="http://www.idra.org/South_Central_Collaborative_for_Equi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heotx.org/wp-content/uploads/2015/03/TEA-2016-17-legal-annual-ltr.pdf" TargetMode="External"/><Relationship Id="rId2" Type="http://schemas.openxmlformats.org/officeDocument/2006/relationships/hyperlink" Target="http://www.justice.gov/crt/about/edu/documents/plylerletter.pdf" TargetMode="Externa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hyperlink" Target="http://www2.ed.gov/policy/rights/guid/unaccompanied-children.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budurl.com/USDOEimV" TargetMode="External"/><Relationship Id="rId13" Type="http://schemas.openxmlformats.org/officeDocument/2006/relationships/image" Target="../media/image20.jpeg"/><Relationship Id="rId3" Type="http://schemas.openxmlformats.org/officeDocument/2006/relationships/hyperlink" Target="http://www2.ed.gov/about/offices/list/ocr/letters/colleague-201405-sp.pdf" TargetMode="External"/><Relationship Id="rId7" Type="http://schemas.openxmlformats.org/officeDocument/2006/relationships/hyperlink" Target="http://budurl.com/USDOEimK" TargetMode="External"/><Relationship Id="rId12" Type="http://schemas.openxmlformats.org/officeDocument/2006/relationships/hyperlink" Target="http://www2.ed.gov/about/offices/list/ocr/docs/dcl-factsheet-201405-sp.pdf" TargetMode="External"/><Relationship Id="rId2" Type="http://schemas.openxmlformats.org/officeDocument/2006/relationships/hyperlink" Target="http://www2.ed.gov/about/offices/list/ocr/letters/colleague-201405.pdf" TargetMode="External"/><Relationship Id="rId1" Type="http://schemas.openxmlformats.org/officeDocument/2006/relationships/slideLayout" Target="../slideLayouts/slideLayout6.xml"/><Relationship Id="rId6" Type="http://schemas.openxmlformats.org/officeDocument/2006/relationships/hyperlink" Target="http://budurl.com/USDOEimA" TargetMode="External"/><Relationship Id="rId11" Type="http://schemas.openxmlformats.org/officeDocument/2006/relationships/hyperlink" Target="http://www2.ed.gov/about/offices/list/ocr/docs/qa-201405.pdf" TargetMode="External"/><Relationship Id="rId5" Type="http://schemas.openxmlformats.org/officeDocument/2006/relationships/hyperlink" Target="http://budurl.com/USDOEimC" TargetMode="External"/><Relationship Id="rId10" Type="http://schemas.openxmlformats.org/officeDocument/2006/relationships/hyperlink" Target="http://www2.ed.gov/about/offices/list/ocr/docs/qa-201405-sp.pdf" TargetMode="External"/><Relationship Id="rId4" Type="http://schemas.openxmlformats.org/officeDocument/2006/relationships/hyperlink" Target="http://budurl.com/USDOEimS" TargetMode="External"/><Relationship Id="rId9" Type="http://schemas.openxmlformats.org/officeDocument/2006/relationships/hyperlink" Target="http://www2.ed.gov/about/offices/list/ocr/docs/dcl-factsheet-201405.pdf" TargetMode="External"/><Relationship Id="rId14" Type="http://schemas.openxmlformats.org/officeDocument/2006/relationships/hyperlink" Target="http://www.uscis.gov/tools/green-card-resources/welcome-united-stat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2.ed.gov/about/offices/list/ocr/docs/equalaccess2004-sp.html" TargetMode="External"/><Relationship Id="rId2" Type="http://schemas.openxmlformats.org/officeDocument/2006/relationships/hyperlink" Target="http://www2.ed.gov/about/offices/list/ocr/ellresources.html" TargetMode="Externa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www2.ed.gov/programs/mep/index.html" TargetMode="External"/><Relationship Id="rId4" Type="http://schemas.openxmlformats.org/officeDocument/2006/relationships/hyperlink" Target="http://www2.ed.gov/about/offices/list/ocr/docs/qa-201405.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d.gov/edblogs/hispanic-initiative/" TargetMode="External"/><Relationship Id="rId2" Type="http://schemas.openxmlformats.org/officeDocument/2006/relationships/hyperlink" Target="http://www2.ed.gov/programs/hep/index.html" TargetMode="Externa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hyperlink" Target="http://budurl.com/AAPI" TargetMode="External"/><Relationship Id="rId4" Type="http://schemas.openxmlformats.org/officeDocument/2006/relationships/hyperlink" Target="https://twitter.com/Hispanic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www.linkedin.com/company/interculturaldevelopment-researchassociation" TargetMode="External"/><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4.png"/><Relationship Id="rId21" Type="http://schemas.openxmlformats.org/officeDocument/2006/relationships/hyperlink" Target="http://budurl.com/IDRApod94" TargetMode="External"/><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23.png"/><Relationship Id="rId16" Type="http://schemas.openxmlformats.org/officeDocument/2006/relationships/image" Target="../media/image33.png"/><Relationship Id="rId20" Type="http://schemas.openxmlformats.org/officeDocument/2006/relationships/image" Target="../media/image36.tiff"/><Relationship Id="rId1" Type="http://schemas.openxmlformats.org/officeDocument/2006/relationships/slideLayout" Target="../slideLayouts/slideLayout6.xml"/><Relationship Id="rId6" Type="http://schemas.openxmlformats.org/officeDocument/2006/relationships/hyperlink" Target="http://www.facebook.com/IDRAed" TargetMode="External"/><Relationship Id="rId11" Type="http://schemas.openxmlformats.org/officeDocument/2006/relationships/image" Target="../media/image28.png"/><Relationship Id="rId24" Type="http://schemas.openxmlformats.org/officeDocument/2006/relationships/image" Target="../media/image38.tiff"/><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hyperlink" Target="http://budurl.com/IDRAsubscribe" TargetMode="External"/><Relationship Id="rId10" Type="http://schemas.openxmlformats.org/officeDocument/2006/relationships/hyperlink" Target="http://www.pinterest.com/idraedu" TargetMode="External"/><Relationship Id="rId19" Type="http://schemas.openxmlformats.org/officeDocument/2006/relationships/hyperlink" Target="http://budurl.com/IDRAimmig17" TargetMode="External"/><Relationship Id="rId4" Type="http://schemas.openxmlformats.org/officeDocument/2006/relationships/hyperlink" Target="http://www.twitter.com/IDRAedu" TargetMode="External"/><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37.tif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9950"/>
          <a:stretch/>
        </p:blipFill>
        <p:spPr>
          <a:xfrm rot="16200000" flipH="1" flipV="1">
            <a:off x="4508369" y="-3517766"/>
            <a:ext cx="1142999" cy="8178538"/>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4267200" y="1525229"/>
            <a:ext cx="4419600" cy="1569660"/>
          </a:xfrm>
          <a:prstGeom prst="rect">
            <a:avLst/>
          </a:prstGeom>
          <a:noFill/>
        </p:spPr>
        <p:txBody>
          <a:bodyPr wrap="square" rtlCol="0">
            <a:spAutoFit/>
          </a:bodyPr>
          <a:lstStyle/>
          <a:p>
            <a:r>
              <a:rPr lang="en-US" sz="4800" b="1" baseline="30000" dirty="0"/>
              <a:t>Immigrant Students’ Rights to Attend Public Schools</a:t>
            </a:r>
            <a:endParaRPr lang="es-ES" sz="4400" baseline="30000" dirty="0">
              <a:solidFill>
                <a:srgbClr val="20484C"/>
              </a:solidFill>
            </a:endParaRPr>
          </a:p>
        </p:txBody>
      </p:sp>
      <p:sp>
        <p:nvSpPr>
          <p:cNvPr id="14" name="TextBox 13"/>
          <p:cNvSpPr txBox="1"/>
          <p:nvPr/>
        </p:nvSpPr>
        <p:spPr>
          <a:xfrm>
            <a:off x="1118518" y="4038600"/>
            <a:ext cx="6958682" cy="2308324"/>
          </a:xfrm>
          <a:prstGeom prst="rect">
            <a:avLst/>
          </a:prstGeom>
          <a:noFill/>
        </p:spPr>
        <p:txBody>
          <a:bodyPr wrap="square" rtlCol="0">
            <a:spAutoFit/>
          </a:bodyPr>
          <a:lstStyle/>
          <a:p>
            <a:r>
              <a:rPr lang="en-US" sz="1600" dirty="0"/>
              <a:t>Public schools, by law, must serve all children. The education of undocumented students is guaranteed by the </a:t>
            </a:r>
            <a:r>
              <a:rPr lang="en-US" sz="1600" i="1" dirty="0" err="1"/>
              <a:t>Plyler</a:t>
            </a:r>
            <a:r>
              <a:rPr lang="en-US" sz="1600" i="1" dirty="0"/>
              <a:t> vs. Doe </a:t>
            </a:r>
            <a:r>
              <a:rPr lang="en-US" sz="1600" dirty="0"/>
              <a:t>decision, and certain procedures must be followed when registering immigrant children in school to avoid violation of their civil rights.    </a:t>
            </a:r>
          </a:p>
          <a:p>
            <a:endParaRPr lang="en-US" sz="1600" dirty="0">
              <a:solidFill>
                <a:srgbClr val="20484C"/>
              </a:solidFill>
            </a:endParaRPr>
          </a:p>
          <a:p>
            <a:r>
              <a:rPr lang="es-ES" sz="1600" dirty="0">
                <a:solidFill>
                  <a:srgbClr val="20484C"/>
                </a:solidFill>
              </a:rPr>
              <a:t>La educación de los estudiantes indocumentados está garantizada por la decisión </a:t>
            </a:r>
            <a:r>
              <a:rPr lang="es-ES" sz="1600" i="1" dirty="0" err="1">
                <a:solidFill>
                  <a:srgbClr val="20484C"/>
                </a:solidFill>
              </a:rPr>
              <a:t>Plyler</a:t>
            </a:r>
            <a:r>
              <a:rPr lang="es-ES" sz="1600" i="1" dirty="0">
                <a:solidFill>
                  <a:srgbClr val="20484C"/>
                </a:solidFill>
              </a:rPr>
              <a:t> vs. </a:t>
            </a:r>
            <a:r>
              <a:rPr lang="es-ES" sz="1600" i="1" dirty="0" err="1">
                <a:solidFill>
                  <a:srgbClr val="20484C"/>
                </a:solidFill>
              </a:rPr>
              <a:t>Doe</a:t>
            </a:r>
            <a:r>
              <a:rPr lang="es-ES" sz="1600" i="1" dirty="0">
                <a:solidFill>
                  <a:srgbClr val="20484C"/>
                </a:solidFill>
              </a:rPr>
              <a:t> </a:t>
            </a:r>
            <a:r>
              <a:rPr lang="es-ES" sz="1600" dirty="0">
                <a:solidFill>
                  <a:srgbClr val="20484C"/>
                </a:solidFill>
              </a:rPr>
              <a:t>estableciendo ciertos procedimientos que se deben ejecutar al inscribir a los niños inmigrantes en la escuela para evitar la violación de sus derechos civiles. No se les puede negar el derecho a una educación de calidad. </a:t>
            </a:r>
          </a:p>
        </p:txBody>
      </p:sp>
      <p:pic>
        <p:nvPicPr>
          <p:cNvPr id="5122" name="Picture 2" descr="C:\_photos 2011\12Dec 2011\Dec 18\DSC_0092.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25307" t="6292" r="8193" b="30638"/>
          <a:stretch/>
        </p:blipFill>
        <p:spPr bwMode="auto">
          <a:xfrm>
            <a:off x="-9832" y="152400"/>
            <a:ext cx="4117022" cy="25932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8518" y="2967256"/>
            <a:ext cx="7391400" cy="995144"/>
          </a:xfrm>
          <a:prstGeom prst="rect">
            <a:avLst/>
          </a:prstGeom>
          <a:noFill/>
        </p:spPr>
        <p:txBody>
          <a:bodyPr wrap="square" rtlCol="0">
            <a:spAutoFit/>
          </a:bodyPr>
          <a:lstStyle/>
          <a:p>
            <a:r>
              <a:rPr lang="es-ES" sz="4400" baseline="30000" dirty="0">
                <a:solidFill>
                  <a:srgbClr val="20484C"/>
                </a:solidFill>
              </a:rPr>
              <a:t>Derechos de los estudiantes inmigrantes a asistir a escuelas públicas</a:t>
            </a:r>
          </a:p>
        </p:txBody>
      </p:sp>
      <p:sp>
        <p:nvSpPr>
          <p:cNvPr id="2" name="Slide Number Placeholder 1"/>
          <p:cNvSpPr>
            <a:spLocks noGrp="1"/>
          </p:cNvSpPr>
          <p:nvPr>
            <p:ph type="sldNum" sz="quarter" idx="12"/>
          </p:nvPr>
        </p:nvSpPr>
        <p:spPr/>
        <p:txBody>
          <a:bodyPr/>
          <a:lstStyle/>
          <a:p>
            <a:fld id="{AA709EAB-EEE3-468A-98D4-D1C3A4498D53}" type="slidenum">
              <a:rPr lang="en-US" smtClean="0"/>
              <a:t>1</a:t>
            </a:fld>
            <a:endParaRPr lang="en-US"/>
          </a:p>
        </p:txBody>
      </p:sp>
      <p:sp>
        <p:nvSpPr>
          <p:cNvPr id="8" name="Slide Number Placeholder 6"/>
          <p:cNvSpPr txBox="1">
            <a:spLocks/>
          </p:cNvSpPr>
          <p:nvPr/>
        </p:nvSpPr>
        <p:spPr>
          <a:xfrm>
            <a:off x="185700" y="6322175"/>
            <a:ext cx="2499816" cy="476250"/>
          </a:xfrm>
          <a:prstGeom prst="rect">
            <a:avLst/>
          </a:prstGeom>
        </p:spPr>
        <p:txBody>
          <a:bodyPr anchor="b"/>
          <a:lstStyle>
            <a:defPPr>
              <a:defRPr lang="en-US"/>
            </a:defPPr>
            <a:lvl1pPr marL="0" algn="ctr"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A709EAB-EEE3-468A-98D4-D1C3A4498D53}" type="slidenum">
              <a:rPr lang="en-US" sz="1050" b="1" smtClean="0">
                <a:solidFill>
                  <a:srgbClr val="387D84"/>
                </a:solidFill>
                <a:latin typeface="+mn-lt"/>
              </a:rPr>
              <a:pPr algn="l"/>
              <a:t>1</a:t>
            </a:fld>
            <a:r>
              <a:rPr lang="en-US" sz="1050" b="1" dirty="0">
                <a:solidFill>
                  <a:srgbClr val="387D84"/>
                </a:solidFill>
                <a:latin typeface="+mn-lt"/>
              </a:rPr>
              <a:t> </a:t>
            </a:r>
            <a:r>
              <a:rPr lang="en-US" sz="1050" b="1" dirty="0">
                <a:solidFill>
                  <a:schemeClr val="accent2">
                    <a:lumMod val="20000"/>
                    <a:lumOff val="80000"/>
                  </a:schemeClr>
                </a:solidFill>
                <a:latin typeface="+mn-lt"/>
              </a:rPr>
              <a:t>	</a:t>
            </a:r>
            <a:r>
              <a:rPr lang="en-US" sz="700" b="0" dirty="0">
                <a:solidFill>
                  <a:schemeClr val="accent2">
                    <a:lumMod val="20000"/>
                    <a:lumOff val="80000"/>
                  </a:schemeClr>
                </a:solidFill>
                <a:latin typeface="+mn-lt"/>
              </a:rPr>
              <a:t>© IDRA, 2017 August</a:t>
            </a:r>
            <a:endParaRPr lang="en-US" b="0" dirty="0">
              <a:solidFill>
                <a:schemeClr val="accent2">
                  <a:lumMod val="20000"/>
                  <a:lumOff val="80000"/>
                </a:schemeClr>
              </a:solidFill>
              <a:latin typeface="+mn-lt"/>
            </a:endParaRPr>
          </a:p>
        </p:txBody>
      </p:sp>
    </p:spTree>
    <p:extLst>
      <p:ext uri="{BB962C8B-B14F-4D97-AF65-F5344CB8AC3E}">
        <p14:creationId xmlns:p14="http://schemas.microsoft.com/office/powerpoint/2010/main" val="789355077"/>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8695" y="891917"/>
            <a:ext cx="4055130" cy="3375283"/>
          </a:xfrm>
          <a:prstGeom prst="rect">
            <a:avLst/>
          </a:prstGeom>
          <a:noFill/>
        </p:spPr>
        <p:txBody>
          <a:bodyPr wrap="square" rtlCol="0">
            <a:spAutoFit/>
          </a:bodyPr>
          <a:lstStyle/>
          <a:p>
            <a:r>
              <a:rPr lang="es-ES" sz="2000" baseline="30000" dirty="0">
                <a:solidFill>
                  <a:srgbClr val="20484C"/>
                </a:solidFill>
              </a:rPr>
              <a:t>Sin embargo, un número de escuelas está publicando avisos como en la foto aquí y en sitios web escolares que indican que tarjetas de Seguro Social y certificados de nacimiento son necesarios antes de que una familia pueda registrar a su hijo en la escuela. Estas prácticas constituyen una violación directa de </a:t>
            </a:r>
            <a:r>
              <a:rPr lang="es-ES" sz="2000" i="1" baseline="30000" dirty="0" err="1">
                <a:solidFill>
                  <a:srgbClr val="20484C"/>
                </a:solidFill>
              </a:rPr>
              <a:t>Plyler</a:t>
            </a:r>
            <a:r>
              <a:rPr lang="es-ES" sz="2000" i="1" baseline="30000" dirty="0">
                <a:solidFill>
                  <a:srgbClr val="20484C"/>
                </a:solidFill>
              </a:rPr>
              <a:t> vs. </a:t>
            </a:r>
            <a:r>
              <a:rPr lang="es-ES" sz="2000" i="1" baseline="30000" dirty="0" err="1">
                <a:solidFill>
                  <a:srgbClr val="20484C"/>
                </a:solidFill>
              </a:rPr>
              <a:t>Doe</a:t>
            </a:r>
            <a:r>
              <a:rPr lang="es-ES" sz="2000" baseline="30000" dirty="0">
                <a:solidFill>
                  <a:srgbClr val="20484C"/>
                </a:solidFill>
              </a:rPr>
              <a:t>.</a:t>
            </a:r>
          </a:p>
          <a:p>
            <a:endParaRPr lang="es-ES" sz="2000" baseline="30000" dirty="0">
              <a:solidFill>
                <a:srgbClr val="20484C"/>
              </a:solidFill>
            </a:endParaRPr>
          </a:p>
          <a:p>
            <a:r>
              <a:rPr lang="es-ES" sz="2000" baseline="30000" dirty="0">
                <a:solidFill>
                  <a:srgbClr val="20484C"/>
                </a:solidFill>
              </a:rPr>
              <a:t>Las escuelas no deben usar números de Seguro Social para fines de identificación o registro. Para aquellas escuelas que lo hagan, debe estar claro desde el principio que a los estudiantes que no presenten un número de Seguro Social se les asignará un número generado por la escuela. Aunque las escuelas pueden solicitar un certificado de nacimiento, no pueden impedir que los estudiantes se inscriban si no tienen un certificado de nacimiento. </a:t>
            </a:r>
          </a:p>
        </p:txBody>
      </p:sp>
      <p:pic>
        <p:nvPicPr>
          <p:cNvPr id="1026" name="Picture 2" descr="Z:\- Photos x\ImmigEd\LunaMS.png"/>
          <p:cNvPicPr>
            <a:picLocks noChangeAspect="1" noChangeArrowheads="1"/>
          </p:cNvPicPr>
          <p:nvPr/>
        </p:nvPicPr>
        <p:blipFill rotWithShape="1">
          <a:blip r:embed="rId2">
            <a:extLst>
              <a:ext uri="{28A0092B-C50C-407E-A947-70E740481C1C}">
                <a14:useLocalDpi xmlns:a14="http://schemas.microsoft.com/office/drawing/2010/main" val="0"/>
              </a:ext>
            </a:extLst>
          </a:blip>
          <a:srcRect b="6553"/>
          <a:stretch/>
        </p:blipFill>
        <p:spPr bwMode="auto">
          <a:xfrm>
            <a:off x="5274330" y="389384"/>
            <a:ext cx="3717270" cy="4932611"/>
          </a:xfrm>
          <a:prstGeom prst="rect">
            <a:avLst/>
          </a:prstGeom>
          <a:ln>
            <a:noFill/>
          </a:ln>
          <a:effectLst>
            <a:outerShdw blurRad="190500" dist="63500" dir="36000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Z:\- Photos x\ImmigEd\Fl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67200"/>
            <a:ext cx="5207132" cy="2304155"/>
          </a:xfrm>
          <a:prstGeom prst="rect">
            <a:avLst/>
          </a:prstGeom>
          <a:ln>
            <a:noFill/>
          </a:ln>
          <a:effectLst>
            <a:outerShdw blurRad="190500" dist="63500" dir="36000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10</a:t>
            </a:fld>
            <a:endParaRPr lang="en-US"/>
          </a:p>
        </p:txBody>
      </p:sp>
      <p:sp>
        <p:nvSpPr>
          <p:cNvPr id="6" name="TextBox 5"/>
          <p:cNvSpPr txBox="1"/>
          <p:nvPr/>
        </p:nvSpPr>
        <p:spPr>
          <a:xfrm>
            <a:off x="5638800" y="5309990"/>
            <a:ext cx="2057400" cy="338554"/>
          </a:xfrm>
          <a:prstGeom prst="rect">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dirty="0">
                <a:solidFill>
                  <a:schemeClr val="bg1"/>
                </a:solidFill>
              </a:rPr>
              <a:t>Viola </a:t>
            </a:r>
            <a:r>
              <a:rPr lang="es-ES" sz="1600" dirty="0" err="1">
                <a:solidFill>
                  <a:schemeClr val="bg1"/>
                </a:solidFill>
              </a:rPr>
              <a:t>Plyler</a:t>
            </a:r>
            <a:r>
              <a:rPr lang="es-ES" sz="1600" dirty="0">
                <a:solidFill>
                  <a:schemeClr val="bg1"/>
                </a:solidFill>
              </a:rPr>
              <a:t> vs. </a:t>
            </a:r>
            <a:r>
              <a:rPr lang="es-ES" sz="1600" dirty="0" err="1">
                <a:solidFill>
                  <a:schemeClr val="bg1"/>
                </a:solidFill>
              </a:rPr>
              <a:t>Doe</a:t>
            </a:r>
            <a:endParaRPr lang="en-US" sz="1600" dirty="0">
              <a:solidFill>
                <a:schemeClr val="bg1"/>
              </a:solidFill>
            </a:endParaRPr>
          </a:p>
        </p:txBody>
      </p:sp>
    </p:spTree>
    <p:extLst>
      <p:ext uri="{BB962C8B-B14F-4D97-AF65-F5344CB8AC3E}">
        <p14:creationId xmlns:p14="http://schemas.microsoft.com/office/powerpoint/2010/main" val="3758837864"/>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838200"/>
            <a:ext cx="7162800" cy="297517"/>
          </a:xfrm>
          <a:prstGeom prst="rect">
            <a:avLst/>
          </a:prstGeom>
          <a:noFill/>
        </p:spPr>
        <p:txBody>
          <a:bodyPr wrap="square" rtlCol="0">
            <a:spAutoFit/>
          </a:bodyPr>
          <a:lstStyle/>
          <a:p>
            <a:pPr>
              <a:spcAft>
                <a:spcPts val="1200"/>
              </a:spcAft>
            </a:pPr>
            <a:r>
              <a:rPr lang="en-US" sz="2000" b="1" baseline="30000" dirty="0"/>
              <a:t>Some school districts are including language in their enrollment notices, like:</a:t>
            </a:r>
          </a:p>
        </p:txBody>
      </p:sp>
      <p:sp>
        <p:nvSpPr>
          <p:cNvPr id="6" name="TextBox 5"/>
          <p:cNvSpPr txBox="1"/>
          <p:nvPr/>
        </p:nvSpPr>
        <p:spPr>
          <a:xfrm>
            <a:off x="1295400" y="5160401"/>
            <a:ext cx="7318248" cy="1118255"/>
          </a:xfrm>
          <a:prstGeom prst="rect">
            <a:avLst/>
          </a:prstGeom>
          <a:noFill/>
        </p:spPr>
        <p:txBody>
          <a:bodyPr wrap="square" rtlCol="0">
            <a:spAutoFit/>
          </a:bodyPr>
          <a:lstStyle/>
          <a:p>
            <a:r>
              <a:rPr lang="en-US" sz="2000" baseline="30000" dirty="0"/>
              <a:t>Not only should undocumented students not be discouraged from attending, they are required to attend school under the state’s compulsory education laws. And parents should be assured that the </a:t>
            </a:r>
            <a:r>
              <a:rPr lang="en-US" sz="2000" i="1" baseline="30000" dirty="0"/>
              <a:t>Family Educational Rights and Privacy Act </a:t>
            </a:r>
            <a:r>
              <a:rPr lang="en-US" sz="2000" baseline="30000" dirty="0"/>
              <a:t>restricts schools from sharing information with the U.S. Immigration and Customs Enforcement agency.</a:t>
            </a:r>
          </a:p>
          <a:p>
            <a:endParaRPr lang="en-US" sz="2000" baseline="30000" dirty="0"/>
          </a:p>
        </p:txBody>
      </p:sp>
      <p:pic>
        <p:nvPicPr>
          <p:cNvPr id="2050" name="Picture 2" descr="F:\Images\4996156746_c7db48fe87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19199"/>
            <a:ext cx="3581400" cy="2395061"/>
          </a:xfrm>
          <a:prstGeom prst="rect">
            <a:avLst/>
          </a:prstGeom>
          <a:ln>
            <a:noFill/>
          </a:ln>
          <a:effectLst>
            <a:outerShdw blurRad="50800" dist="76200" dir="528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2998" y="4133592"/>
            <a:ext cx="7010402" cy="1118255"/>
          </a:xfrm>
          <a:prstGeom prst="rect">
            <a:avLst/>
          </a:prstGeom>
          <a:noFill/>
        </p:spPr>
        <p:txBody>
          <a:bodyPr wrap="square" rtlCol="0">
            <a:spAutoFit/>
          </a:bodyPr>
          <a:lstStyle/>
          <a:p>
            <a:pPr marL="342900" indent="-223838">
              <a:buFont typeface="Arial" panose="020B0604020202020204" pitchFamily="34" charset="0"/>
              <a:buChar char="•"/>
            </a:pPr>
            <a:r>
              <a:rPr lang="en-US" sz="2000" baseline="30000" dirty="0"/>
              <a:t>“If the student does not have a Social Security number, XYZ ISD will assign a Public Education Information Management System (PEIMS) number. No student may be denied enrollment solely because of failure to meet the documentation requirements. Enrollment is provisional, however, pending receipt of the required documentation and verification of eligibility.”</a:t>
            </a:r>
          </a:p>
          <a:p>
            <a:pPr marL="342900" indent="-223838"/>
            <a:endParaRPr lang="en-US" sz="1600" baseline="30000" dirty="0"/>
          </a:p>
        </p:txBody>
      </p:sp>
      <p:sp>
        <p:nvSpPr>
          <p:cNvPr id="8" name="TextBox 7"/>
          <p:cNvSpPr txBox="1"/>
          <p:nvPr/>
        </p:nvSpPr>
        <p:spPr>
          <a:xfrm>
            <a:off x="1295400" y="1252478"/>
            <a:ext cx="3886200" cy="3272691"/>
          </a:xfrm>
          <a:prstGeom prst="rect">
            <a:avLst/>
          </a:prstGeom>
          <a:noFill/>
        </p:spPr>
        <p:txBody>
          <a:bodyPr wrap="square" rtlCol="0">
            <a:spAutoFit/>
          </a:bodyPr>
          <a:lstStyle/>
          <a:p>
            <a:pPr marL="223838" indent="-223838">
              <a:spcAft>
                <a:spcPts val="1200"/>
              </a:spcAft>
              <a:buFont typeface="Arial" panose="020B0604020202020204" pitchFamily="34" charset="0"/>
              <a:buChar char="•"/>
            </a:pPr>
            <a:r>
              <a:rPr lang="en-US" sz="2000" baseline="30000" dirty="0"/>
              <a:t>“The XYZ Independent School District does not prevent students from enrolling if a Social Security card is not presented. The Social Security Number is used for identification purposes when reporting student information to the Texas Education Agency. The campus will assign a computer generated number when a card is not presented.”</a:t>
            </a:r>
          </a:p>
          <a:p>
            <a:pPr marL="223838" indent="-223838">
              <a:spcAft>
                <a:spcPts val="1200"/>
              </a:spcAft>
              <a:buFont typeface="Arial" panose="020B0604020202020204" pitchFamily="34" charset="0"/>
              <a:buChar char="•"/>
            </a:pPr>
            <a:r>
              <a:rPr lang="en-US" sz="2000" baseline="30000" dirty="0"/>
              <a:t>“Providing a Social Security card or number is optional. The XYZ Independent School District will not refuse enrollment of any student opting not to provide a Social Security card/number. In lieu, a state identification number will be provided for educational purposes only.”</a:t>
            </a:r>
          </a:p>
          <a:p>
            <a:endParaRPr lang="en-US" sz="2000" baseline="30000" dirty="0"/>
          </a:p>
        </p:txBody>
      </p:sp>
      <p:sp>
        <p:nvSpPr>
          <p:cNvPr id="2" name="Slide Number Placeholder 1"/>
          <p:cNvSpPr>
            <a:spLocks noGrp="1"/>
          </p:cNvSpPr>
          <p:nvPr>
            <p:ph type="sldNum" sz="quarter" idx="12"/>
          </p:nvPr>
        </p:nvSpPr>
        <p:spPr/>
        <p:txBody>
          <a:bodyPr/>
          <a:lstStyle/>
          <a:p>
            <a:fld id="{AA709EAB-EEE3-468A-98D4-D1C3A4498D53}" type="slidenum">
              <a:rPr lang="en-US" smtClean="0"/>
              <a:t>11</a:t>
            </a:fld>
            <a:endParaRPr lang="en-US"/>
          </a:p>
        </p:txBody>
      </p:sp>
    </p:spTree>
    <p:extLst>
      <p:ext uri="{BB962C8B-B14F-4D97-AF65-F5344CB8AC3E}">
        <p14:creationId xmlns:p14="http://schemas.microsoft.com/office/powerpoint/2010/main" val="4003229723"/>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8056" y="858012"/>
            <a:ext cx="7282544" cy="297517"/>
          </a:xfrm>
          <a:prstGeom prst="rect">
            <a:avLst/>
          </a:prstGeom>
          <a:noFill/>
        </p:spPr>
        <p:txBody>
          <a:bodyPr wrap="square" rtlCol="0">
            <a:spAutoFit/>
          </a:bodyPr>
          <a:lstStyle/>
          <a:p>
            <a:pPr>
              <a:spcAft>
                <a:spcPts val="1200"/>
              </a:spcAft>
            </a:pPr>
            <a:r>
              <a:rPr lang="es-ES" sz="2000" b="1" baseline="30000" dirty="0">
                <a:solidFill>
                  <a:srgbClr val="20484C"/>
                </a:solidFill>
              </a:rPr>
              <a:t>Algunos distritos escolares están incluyendo lenguaje en sus avisos de inscripción, como</a:t>
            </a:r>
            <a:r>
              <a:rPr lang="en-US" sz="2000" b="1" baseline="30000" dirty="0">
                <a:solidFill>
                  <a:srgbClr val="20484C"/>
                </a:solidFill>
              </a:rPr>
              <a:t>:</a:t>
            </a:r>
          </a:p>
        </p:txBody>
      </p:sp>
      <p:sp>
        <p:nvSpPr>
          <p:cNvPr id="6" name="TextBox 5"/>
          <p:cNvSpPr txBox="1"/>
          <p:nvPr/>
        </p:nvSpPr>
        <p:spPr>
          <a:xfrm>
            <a:off x="1371600" y="5176949"/>
            <a:ext cx="7010400" cy="913070"/>
          </a:xfrm>
          <a:prstGeom prst="rect">
            <a:avLst/>
          </a:prstGeom>
          <a:noFill/>
        </p:spPr>
        <p:txBody>
          <a:bodyPr wrap="square" rtlCol="0">
            <a:spAutoFit/>
          </a:bodyPr>
          <a:lstStyle/>
          <a:p>
            <a:r>
              <a:rPr lang="es-ES" sz="2000" baseline="30000" dirty="0">
                <a:solidFill>
                  <a:srgbClr val="20484C"/>
                </a:solidFill>
              </a:rPr>
              <a:t>A los estudiantes indocumentados no se debe </a:t>
            </a:r>
            <a:r>
              <a:rPr lang="es-ES" sz="2000" baseline="30000" dirty="0" err="1">
                <a:solidFill>
                  <a:srgbClr val="20484C"/>
                </a:solidFill>
              </a:rPr>
              <a:t>desalientar</a:t>
            </a:r>
            <a:r>
              <a:rPr lang="es-ES" sz="2000" baseline="30000" dirty="0">
                <a:solidFill>
                  <a:srgbClr val="20484C"/>
                </a:solidFill>
              </a:rPr>
              <a:t> asistir. Están requeridos a asistir la escuela de acuerdo a las leyes de educación obligatoria estatales. Los padres deben ser asegurados de que la Ley de Derechos Educativos y Privacidad Familiar restringe escuelas de compartir información con la agencia de Inmigración y Control de Aduanas.</a:t>
            </a:r>
            <a:endParaRPr lang="en-US" sz="2000" baseline="30000" dirty="0">
              <a:solidFill>
                <a:srgbClr val="20484C"/>
              </a:solidFill>
            </a:endParaRPr>
          </a:p>
        </p:txBody>
      </p:sp>
      <p:sp>
        <p:nvSpPr>
          <p:cNvPr id="4" name="TextBox 3"/>
          <p:cNvSpPr txBox="1"/>
          <p:nvPr/>
        </p:nvSpPr>
        <p:spPr>
          <a:xfrm>
            <a:off x="1338943" y="1360714"/>
            <a:ext cx="3842657" cy="2831544"/>
          </a:xfrm>
          <a:prstGeom prst="rect">
            <a:avLst/>
          </a:prstGeom>
          <a:noFill/>
        </p:spPr>
        <p:txBody>
          <a:bodyPr wrap="square" rtlCol="0">
            <a:spAutoFit/>
          </a:bodyPr>
          <a:lstStyle/>
          <a:p>
            <a:pPr marL="223838" indent="-223838">
              <a:spcAft>
                <a:spcPts val="1200"/>
              </a:spcAft>
              <a:buFont typeface="Arial" panose="020B0604020202020204" pitchFamily="34" charset="0"/>
              <a:buChar char="•"/>
            </a:pPr>
            <a:r>
              <a:rPr lang="es-ES" baseline="30000" dirty="0">
                <a:solidFill>
                  <a:srgbClr val="20484C"/>
                </a:solidFill>
              </a:rPr>
              <a:t>“El Distrito Escolar Independiente de XYZ no impide que los estudiantes se matriculen si una tarjeta de Seguro Social no es presentada. El número de Seguro Social se usa para el </a:t>
            </a:r>
            <a:r>
              <a:rPr lang="es-ES" baseline="30000" dirty="0" err="1">
                <a:solidFill>
                  <a:srgbClr val="20484C"/>
                </a:solidFill>
              </a:rPr>
              <a:t>proposito</a:t>
            </a:r>
            <a:r>
              <a:rPr lang="es-ES" baseline="30000" dirty="0">
                <a:solidFill>
                  <a:srgbClr val="20484C"/>
                </a:solidFill>
              </a:rPr>
              <a:t> de identificación al reportar la información del estudiante a la Agencia de Educación de Texas. El campus asignará un número generado por computadora cuando no se presenta una tarjeta.”</a:t>
            </a:r>
          </a:p>
          <a:p>
            <a:pPr marL="223838" indent="-223838">
              <a:spcAft>
                <a:spcPts val="1200"/>
              </a:spcAft>
              <a:buFont typeface="Arial" panose="020B0604020202020204" pitchFamily="34" charset="0"/>
              <a:buChar char="•"/>
            </a:pPr>
            <a:r>
              <a:rPr lang="es-ES" baseline="30000" dirty="0">
                <a:solidFill>
                  <a:srgbClr val="20484C"/>
                </a:solidFill>
              </a:rPr>
              <a:t>“Proporcionar una tarjeta de Seguro Social o número es opcional. El Distrito Escolar Independiente de XYZ no le negará la inscripción a cualquier estudiante por optar no proporcionar una tarjeta / número de Seguro Social. En su lugar, se le proporcionará un número de identificación estatal sólo para </a:t>
            </a:r>
            <a:r>
              <a:rPr lang="es-ES" baseline="30000" dirty="0" err="1">
                <a:solidFill>
                  <a:srgbClr val="20484C"/>
                </a:solidFill>
              </a:rPr>
              <a:t>propositos</a:t>
            </a:r>
            <a:r>
              <a:rPr lang="es-ES" baseline="30000" dirty="0">
                <a:solidFill>
                  <a:srgbClr val="20484C"/>
                </a:solidFill>
              </a:rPr>
              <a:t> educativos.”</a:t>
            </a:r>
          </a:p>
        </p:txBody>
      </p:sp>
      <p:sp>
        <p:nvSpPr>
          <p:cNvPr id="7" name="TextBox 6"/>
          <p:cNvSpPr txBox="1"/>
          <p:nvPr/>
        </p:nvSpPr>
        <p:spPr>
          <a:xfrm>
            <a:off x="1371600" y="4192258"/>
            <a:ext cx="6858000" cy="830997"/>
          </a:xfrm>
          <a:prstGeom prst="rect">
            <a:avLst/>
          </a:prstGeom>
          <a:noFill/>
        </p:spPr>
        <p:txBody>
          <a:bodyPr wrap="square" rtlCol="0">
            <a:spAutoFit/>
          </a:bodyPr>
          <a:lstStyle/>
          <a:p>
            <a:pPr marL="223838" indent="-223838">
              <a:spcAft>
                <a:spcPts val="1200"/>
              </a:spcAft>
              <a:buFont typeface="Arial" panose="020B0604020202020204" pitchFamily="34" charset="0"/>
              <a:buChar char="•"/>
            </a:pPr>
            <a:r>
              <a:rPr lang="es-ES" baseline="30000" dirty="0">
                <a:solidFill>
                  <a:srgbClr val="20484C"/>
                </a:solidFill>
              </a:rPr>
              <a:t>“Si el estudiante no tiene un número de Seguro Social, XYZ ISD le asignará un número otorgado por </a:t>
            </a:r>
            <a:r>
              <a:rPr lang="es-ES" baseline="30000" dirty="0" err="1">
                <a:solidFill>
                  <a:srgbClr val="20484C"/>
                </a:solidFill>
              </a:rPr>
              <a:t>Public</a:t>
            </a:r>
            <a:r>
              <a:rPr lang="es-ES" baseline="30000" dirty="0">
                <a:solidFill>
                  <a:srgbClr val="20484C"/>
                </a:solidFill>
              </a:rPr>
              <a:t> </a:t>
            </a:r>
            <a:r>
              <a:rPr lang="es-ES" baseline="30000" dirty="0" err="1">
                <a:solidFill>
                  <a:srgbClr val="20484C"/>
                </a:solidFill>
              </a:rPr>
              <a:t>Education</a:t>
            </a:r>
            <a:r>
              <a:rPr lang="es-ES" baseline="30000" dirty="0">
                <a:solidFill>
                  <a:srgbClr val="20484C"/>
                </a:solidFill>
              </a:rPr>
              <a:t> </a:t>
            </a:r>
            <a:r>
              <a:rPr lang="es-ES" baseline="30000" dirty="0" err="1">
                <a:solidFill>
                  <a:srgbClr val="20484C"/>
                </a:solidFill>
              </a:rPr>
              <a:t>Information</a:t>
            </a:r>
            <a:r>
              <a:rPr lang="es-ES" baseline="30000" dirty="0">
                <a:solidFill>
                  <a:srgbClr val="20484C"/>
                </a:solidFill>
              </a:rPr>
              <a:t> Management </a:t>
            </a:r>
            <a:r>
              <a:rPr lang="es-ES" baseline="30000" dirty="0" err="1">
                <a:solidFill>
                  <a:srgbClr val="20484C"/>
                </a:solidFill>
              </a:rPr>
              <a:t>System</a:t>
            </a:r>
            <a:r>
              <a:rPr lang="es-ES" baseline="30000" dirty="0">
                <a:solidFill>
                  <a:srgbClr val="20484C"/>
                </a:solidFill>
              </a:rPr>
              <a:t> (PEIMS). No se le puede negar la inscripción a ningún estudiante por el solo hecho de no cumplir con los requisitos de documentación. La inscripción es provisional, sin embargo, durante la documentación y verificación de elegibilidad requerida.”</a:t>
            </a:r>
            <a:endParaRPr lang="en-US" baseline="30000" dirty="0">
              <a:solidFill>
                <a:srgbClr val="20484C"/>
              </a:solidFill>
            </a:endParaRPr>
          </a:p>
        </p:txBody>
      </p:sp>
      <p:pic>
        <p:nvPicPr>
          <p:cNvPr id="9" name="Picture 2" descr="F:\Images\4996156746_c7db48fe87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210" y="1296028"/>
            <a:ext cx="3418319" cy="2286001"/>
          </a:xfrm>
          <a:prstGeom prst="rect">
            <a:avLst/>
          </a:prstGeom>
          <a:ln>
            <a:noFill/>
          </a:ln>
          <a:effectLst>
            <a:outerShdw blurRad="50800" dist="76200" dir="528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12</a:t>
            </a:fld>
            <a:endParaRPr lang="en-US"/>
          </a:p>
        </p:txBody>
      </p:sp>
    </p:spTree>
    <p:extLst>
      <p:ext uri="{BB962C8B-B14F-4D97-AF65-F5344CB8AC3E}">
        <p14:creationId xmlns:p14="http://schemas.microsoft.com/office/powerpoint/2010/main" val="690305278"/>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8775" y="3041994"/>
            <a:ext cx="6629400" cy="2144177"/>
          </a:xfrm>
          <a:prstGeom prst="rect">
            <a:avLst/>
          </a:prstGeom>
          <a:noFill/>
        </p:spPr>
        <p:txBody>
          <a:bodyPr wrap="square" rtlCol="0">
            <a:spAutoFit/>
          </a:bodyPr>
          <a:lstStyle/>
          <a:p>
            <a:endParaRPr lang="en-US" sz="2000" baseline="30000" dirty="0"/>
          </a:p>
          <a:p>
            <a:r>
              <a:rPr lang="en-US" sz="2000" baseline="30000" dirty="0"/>
              <a:t>At IDRA, we are working to strengthen schools to work for all children, families and communities. Help us make this goal a reality for every child; we simply cannot afford the alternatives. Denying children of undocumented workers access to an education is unconstitutional and against the law.</a:t>
            </a:r>
          </a:p>
          <a:p>
            <a:endParaRPr lang="en-US" sz="2000" baseline="30000" dirty="0"/>
          </a:p>
          <a:p>
            <a:r>
              <a:rPr lang="es-ES" sz="2000" baseline="30000" dirty="0">
                <a:solidFill>
                  <a:srgbClr val="20484C"/>
                </a:solidFill>
              </a:rPr>
              <a:t>En IDRA, nos unimos a educadores para fortalecer a las escuelas a proveer la igualdad de oportunidad y practicar equitativamente un programa de instrucción para todos los niños, familias y comunidades. Ayúdenos a hacer de este objetivo una realidad para todos los niños. Negando a los niños el acceso a la educación es.</a:t>
            </a:r>
            <a:endParaRPr lang="en-US" sz="2000" baseline="30000" dirty="0"/>
          </a:p>
        </p:txBody>
      </p:sp>
      <p:pic>
        <p:nvPicPr>
          <p:cNvPr id="3074" name="Picture 2" descr="F:\Images\3865329612_a84a734dfd_z.jpg"/>
          <p:cNvPicPr>
            <a:picLocks noChangeAspect="1" noChangeArrowheads="1"/>
          </p:cNvPicPr>
          <p:nvPr/>
        </p:nvPicPr>
        <p:blipFill rotWithShape="1">
          <a:blip r:embed="rId2">
            <a:extLst>
              <a:ext uri="{28A0092B-C50C-407E-A947-70E740481C1C}">
                <a14:useLocalDpi xmlns:a14="http://schemas.microsoft.com/office/drawing/2010/main" val="0"/>
              </a:ext>
            </a:extLst>
          </a:blip>
          <a:srcRect b="12065"/>
          <a:stretch/>
        </p:blipFill>
        <p:spPr bwMode="auto">
          <a:xfrm>
            <a:off x="2768600" y="686156"/>
            <a:ext cx="4349750" cy="2151529"/>
          </a:xfrm>
          <a:prstGeom prst="rect">
            <a:avLst/>
          </a:prstGeom>
          <a:ln>
            <a:noFill/>
          </a:ln>
          <a:effectLst>
            <a:outerShdw blurRad="50800" dist="1016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2837685"/>
            <a:ext cx="1124716" cy="295657"/>
          </a:xfrm>
          <a:prstGeom prst="rect">
            <a:avLst/>
          </a:prstGeom>
        </p:spPr>
      </p:pic>
      <p:pic>
        <p:nvPicPr>
          <p:cNvPr id="14" name="Picture 13">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3733799"/>
            <a:ext cx="1124716" cy="295657"/>
          </a:xfrm>
          <a:prstGeom prst="rect">
            <a:avLst/>
          </a:prstGeom>
        </p:spPr>
      </p:pic>
      <p:pic>
        <p:nvPicPr>
          <p:cNvPr id="15" name="Picture 14">
            <a:hlinkClick r:id="rId6"/>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5329" y="4565473"/>
            <a:ext cx="1124716" cy="295657"/>
          </a:xfrm>
          <a:prstGeom prst="rect">
            <a:avLst/>
          </a:prstGeom>
        </p:spPr>
      </p:pic>
      <p:pic>
        <p:nvPicPr>
          <p:cNvPr id="16" name="Picture 15">
            <a:hlinkClick r:id="rId7"/>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724143"/>
            <a:ext cx="1124716" cy="29565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5186171"/>
            <a:ext cx="1124716" cy="295657"/>
          </a:xfrm>
          <a:prstGeom prst="rect">
            <a:avLst/>
          </a:prstGeom>
        </p:spPr>
      </p:pic>
      <p:sp>
        <p:nvSpPr>
          <p:cNvPr id="2" name="Slide Number Placeholder 1"/>
          <p:cNvSpPr>
            <a:spLocks noGrp="1"/>
          </p:cNvSpPr>
          <p:nvPr>
            <p:ph type="sldNum" sz="quarter" idx="12"/>
          </p:nvPr>
        </p:nvSpPr>
        <p:spPr/>
        <p:txBody>
          <a:bodyPr/>
          <a:lstStyle/>
          <a:p>
            <a:fld id="{AA709EAB-EEE3-468A-98D4-D1C3A4498D53}" type="slidenum">
              <a:rPr lang="en-US" smtClean="0"/>
              <a:t>13</a:t>
            </a:fld>
            <a:endParaRPr lang="en-US"/>
          </a:p>
        </p:txBody>
      </p:sp>
    </p:spTree>
    <p:extLst>
      <p:ext uri="{BB962C8B-B14F-4D97-AF65-F5344CB8AC3E}">
        <p14:creationId xmlns:p14="http://schemas.microsoft.com/office/powerpoint/2010/main" val="279590154"/>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509BA4-B925-450C-B12E-28D2A6F54489}"/>
              </a:ext>
            </a:extLst>
          </p:cNvPr>
          <p:cNvSpPr>
            <a:spLocks noGrp="1"/>
          </p:cNvSpPr>
          <p:nvPr>
            <p:ph type="sldNum" sz="quarter" idx="12"/>
          </p:nvPr>
        </p:nvSpPr>
        <p:spPr/>
        <p:txBody>
          <a:bodyPr/>
          <a:lstStyle/>
          <a:p>
            <a:fld id="{AA709EAB-EEE3-468A-98D4-D1C3A4498D53}" type="slidenum">
              <a:rPr lang="en-US" smtClean="0"/>
              <a:t>14</a:t>
            </a:fld>
            <a:endParaRPr lang="en-US"/>
          </a:p>
        </p:txBody>
      </p:sp>
      <p:pic>
        <p:nvPicPr>
          <p:cNvPr id="5" name="Picture 4" descr="A screenshot of a cell phone&#10;&#10;Description generated with very high confidence">
            <a:extLst>
              <a:ext uri="{FF2B5EF4-FFF2-40B4-BE49-F238E27FC236}">
                <a16:creationId xmlns:a16="http://schemas.microsoft.com/office/drawing/2014/main" id="{01DC0CA4-78A3-4FC1-B00B-03AD5428F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338" y="228599"/>
            <a:ext cx="3361765" cy="5715000"/>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84F33F33-359F-4FAB-B733-0A923FA7E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8599"/>
            <a:ext cx="3361765" cy="5715000"/>
          </a:xfrm>
          <a:prstGeom prst="rect">
            <a:avLst/>
          </a:prstGeom>
        </p:spPr>
      </p:pic>
      <p:sp>
        <p:nvSpPr>
          <p:cNvPr id="8" name="TextBox 7">
            <a:extLst>
              <a:ext uri="{FF2B5EF4-FFF2-40B4-BE49-F238E27FC236}">
                <a16:creationId xmlns:a16="http://schemas.microsoft.com/office/drawing/2014/main" id="{26D564CE-79FA-4165-9E58-12058C0D6A9C}"/>
              </a:ext>
            </a:extLst>
          </p:cNvPr>
          <p:cNvSpPr txBox="1"/>
          <p:nvPr/>
        </p:nvSpPr>
        <p:spPr>
          <a:xfrm>
            <a:off x="1447800" y="5943599"/>
            <a:ext cx="6858000" cy="646331"/>
          </a:xfrm>
          <a:prstGeom prst="rect">
            <a:avLst/>
          </a:prstGeom>
          <a:noFill/>
        </p:spPr>
        <p:txBody>
          <a:bodyPr wrap="square" rtlCol="0">
            <a:spAutoFit/>
          </a:bodyPr>
          <a:lstStyle/>
          <a:p>
            <a:pPr algn="ctr"/>
            <a:r>
              <a:rPr lang="en-US" b="1" dirty="0">
                <a:solidFill>
                  <a:schemeClr val="accent5">
                    <a:lumMod val="50000"/>
                  </a:schemeClr>
                </a:solidFill>
              </a:rPr>
              <a:t>Get this infographic and share! </a:t>
            </a:r>
          </a:p>
          <a:p>
            <a:pPr algn="ctr"/>
            <a:r>
              <a:rPr lang="en-US" b="1" dirty="0">
                <a:solidFill>
                  <a:schemeClr val="accent5">
                    <a:lumMod val="50000"/>
                  </a:schemeClr>
                </a:solidFill>
              </a:rPr>
              <a:t>http://b.link/IDRAigwWelcome</a:t>
            </a:r>
          </a:p>
        </p:txBody>
      </p:sp>
    </p:spTree>
    <p:extLst>
      <p:ext uri="{BB962C8B-B14F-4D97-AF65-F5344CB8AC3E}">
        <p14:creationId xmlns:p14="http://schemas.microsoft.com/office/powerpoint/2010/main" val="1476652355"/>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4475" y="1447800"/>
            <a:ext cx="3733800" cy="4565352"/>
          </a:xfrm>
          <a:prstGeom prst="rect">
            <a:avLst/>
          </a:prstGeom>
          <a:noFill/>
        </p:spPr>
        <p:txBody>
          <a:bodyPr wrap="square" rtlCol="0">
            <a:spAutoFit/>
          </a:bodyPr>
          <a:lstStyle/>
          <a:p>
            <a:r>
              <a:rPr lang="en-US" b="1" baseline="30000" dirty="0"/>
              <a:t>Legal Issues for School Districts Related to the Education of Undocumented Children, </a:t>
            </a:r>
            <a:r>
              <a:rPr lang="en-US" baseline="30000" dirty="0"/>
              <a:t>National School Boards Association &amp; NEA, 2009</a:t>
            </a:r>
          </a:p>
          <a:p>
            <a:pPr marL="120650" indent="-120650">
              <a:buFont typeface="Arial" panose="020B0604020202020204" pitchFamily="34" charset="0"/>
              <a:buChar char="•"/>
            </a:pPr>
            <a:r>
              <a:rPr lang="en-US" sz="1600" baseline="30000" dirty="0">
                <a:solidFill>
                  <a:srgbClr val="C00000"/>
                </a:solidFill>
                <a:hlinkClick r:id="rId2"/>
              </a:rPr>
              <a:t>http://go.sdsu.edu/education/cescal-conference/files/06159-NEALegal09undocumentedchildren.pdf</a:t>
            </a:r>
            <a:endParaRPr lang="en-US" sz="1600" baseline="30000" dirty="0">
              <a:solidFill>
                <a:srgbClr val="C00000"/>
              </a:solidFill>
            </a:endParaRPr>
          </a:p>
          <a:p>
            <a:r>
              <a:rPr lang="en-US" sz="1400" baseline="30000" dirty="0"/>
              <a:t> </a:t>
            </a:r>
          </a:p>
          <a:p>
            <a:r>
              <a:rPr lang="en-US" b="1" baseline="30000" dirty="0"/>
              <a:t>Story with samples: School Districts Pass Resolutions on Responding to ICE</a:t>
            </a:r>
          </a:p>
          <a:p>
            <a:r>
              <a:rPr lang="en-US" sz="1600" baseline="30000" dirty="0">
                <a:hlinkClick r:id="rId3"/>
              </a:rPr>
              <a:t>http://budurl.com/IDRAakeA17</a:t>
            </a:r>
            <a:endParaRPr lang="en-US" sz="1600" baseline="30000" dirty="0"/>
          </a:p>
          <a:p>
            <a:endParaRPr lang="en-US" b="1" baseline="30000" dirty="0"/>
          </a:p>
          <a:p>
            <a:r>
              <a:rPr lang="en-US" b="1" baseline="30000" dirty="0" err="1"/>
              <a:t>Plyler</a:t>
            </a:r>
            <a:r>
              <a:rPr lang="en-US" b="1" baseline="30000" dirty="0"/>
              <a:t> vs. Doe decision</a:t>
            </a:r>
          </a:p>
          <a:p>
            <a:pPr marL="117475" indent="-117475">
              <a:buFont typeface="Arial" panose="020B0604020202020204" pitchFamily="34" charset="0"/>
              <a:buChar char="•"/>
            </a:pPr>
            <a:r>
              <a:rPr lang="en-US" sz="1600" baseline="30000" dirty="0">
                <a:solidFill>
                  <a:srgbClr val="C00000"/>
                </a:solidFill>
                <a:hlinkClick r:id="rId4"/>
              </a:rPr>
              <a:t>http://www.law.cornell.edu/supremecourt/text/457/202</a:t>
            </a:r>
            <a:r>
              <a:rPr lang="en-US" sz="1600" baseline="30000" dirty="0">
                <a:solidFill>
                  <a:srgbClr val="C00000"/>
                </a:solidFill>
              </a:rPr>
              <a:t> </a:t>
            </a:r>
          </a:p>
          <a:p>
            <a:r>
              <a:rPr lang="en-US" sz="1400" baseline="30000" dirty="0"/>
              <a:t> </a:t>
            </a:r>
          </a:p>
          <a:p>
            <a:endParaRPr lang="en-US" sz="1400" baseline="30000" dirty="0"/>
          </a:p>
          <a:p>
            <a:r>
              <a:rPr lang="en-US" baseline="30000" dirty="0"/>
              <a:t>Listen to IDRA’s </a:t>
            </a:r>
            <a:r>
              <a:rPr lang="en-US" baseline="30000" dirty="0" err="1"/>
              <a:t>Classnotes</a:t>
            </a:r>
            <a:r>
              <a:rPr lang="en-US" baseline="30000" dirty="0"/>
              <a:t> Podcast episode on </a:t>
            </a:r>
            <a:r>
              <a:rPr lang="en-US" b="1" baseline="30000" dirty="0"/>
              <a:t>“Immigrant Children’s Rights to Attend Public Schools.”</a:t>
            </a:r>
          </a:p>
          <a:p>
            <a:pPr marL="117475" indent="-117475">
              <a:buFont typeface="Arial" panose="020B0604020202020204" pitchFamily="34" charset="0"/>
              <a:buChar char="•"/>
            </a:pPr>
            <a:r>
              <a:rPr lang="en-US" sz="1600" baseline="30000" dirty="0">
                <a:solidFill>
                  <a:srgbClr val="C00000"/>
                </a:solidFill>
                <a:hlinkClick r:id="rId5"/>
              </a:rPr>
              <a:t>http://budurl.com/IDRApod94</a:t>
            </a:r>
            <a:r>
              <a:rPr lang="en-US" sz="1600" baseline="30000" dirty="0">
                <a:solidFill>
                  <a:srgbClr val="C00000"/>
                </a:solidFill>
              </a:rPr>
              <a:t> </a:t>
            </a:r>
          </a:p>
          <a:p>
            <a:r>
              <a:rPr lang="en-US" sz="1400" baseline="30000" dirty="0"/>
              <a:t> </a:t>
            </a:r>
          </a:p>
          <a:p>
            <a:endParaRPr lang="en-US" sz="1400" baseline="30000" dirty="0"/>
          </a:p>
          <a:p>
            <a:r>
              <a:rPr lang="en-US" b="1" baseline="30000" dirty="0"/>
              <a:t>IDRA EAC-</a:t>
            </a:r>
            <a:r>
              <a:rPr lang="en-US" b="1" i="1" baseline="30000" dirty="0"/>
              <a:t>South</a:t>
            </a:r>
            <a:r>
              <a:rPr lang="en-US" b="1" baseline="30000" dirty="0"/>
              <a:t> </a:t>
            </a:r>
            <a:r>
              <a:rPr lang="en-US" baseline="30000" dirty="0"/>
              <a:t>– The federally-funded equity assistance center that serves schools and districts in  Washington, D.C., and 11 states: Alabama, Arkansas, Florida, Georgia, Louisiana, Mississippi, North Carolina, South Carolina, Tennessee, Texas and Virginia.</a:t>
            </a:r>
          </a:p>
          <a:p>
            <a:pPr marL="117475" indent="-117475">
              <a:buFont typeface="Arial" panose="020B0604020202020204" pitchFamily="34" charset="0"/>
              <a:buChar char="•"/>
            </a:pPr>
            <a:r>
              <a:rPr lang="en-US" sz="1600" baseline="30000" dirty="0">
                <a:solidFill>
                  <a:srgbClr val="C00000"/>
                </a:solidFill>
                <a:hlinkClick r:id="rId6"/>
              </a:rPr>
              <a:t>https://www.idraeacsouth.org/</a:t>
            </a:r>
            <a:r>
              <a:rPr lang="en-US" sz="1600" baseline="30000" dirty="0">
                <a:solidFill>
                  <a:srgbClr val="C00000"/>
                </a:solidFill>
              </a:rPr>
              <a:t> </a:t>
            </a:r>
            <a:endParaRPr lang="en-US" sz="2000" baseline="30000" dirty="0"/>
          </a:p>
        </p:txBody>
      </p:sp>
      <p:pic>
        <p:nvPicPr>
          <p:cNvPr id="8" name="Picture 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00" y="2837685"/>
            <a:ext cx="1124716" cy="295657"/>
          </a:xfrm>
          <a:prstGeom prst="rect">
            <a:avLst/>
          </a:prstGeom>
        </p:spPr>
      </p:pic>
      <p:pic>
        <p:nvPicPr>
          <p:cNvPr id="14" name="Picture 13">
            <a:hlinkClick r:id="rId4"/>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7400" y="3733799"/>
            <a:ext cx="1124716" cy="295657"/>
          </a:xfrm>
          <a:prstGeom prst="rect">
            <a:avLst/>
          </a:prstGeom>
        </p:spPr>
      </p:pic>
      <p:pic>
        <p:nvPicPr>
          <p:cNvPr id="15" name="Picture 14">
            <a:hlinkClick r:id="rId5"/>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5329" y="4565473"/>
            <a:ext cx="1124716" cy="295657"/>
          </a:xfrm>
          <a:prstGeom prst="rect">
            <a:avLst/>
          </a:prstGeom>
        </p:spPr>
      </p:pic>
      <p:pic>
        <p:nvPicPr>
          <p:cNvPr id="16" name="Picture 15">
            <a:hlinkClick r:id="rId9"/>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00" y="5724143"/>
            <a:ext cx="1124716" cy="29565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3600" y="5186171"/>
            <a:ext cx="1124716" cy="295657"/>
          </a:xfrm>
          <a:prstGeom prst="rect">
            <a:avLst/>
          </a:prstGeom>
        </p:spPr>
      </p:pic>
      <p:sp>
        <p:nvSpPr>
          <p:cNvPr id="2" name="Slide Number Placeholder 1"/>
          <p:cNvSpPr>
            <a:spLocks noGrp="1"/>
          </p:cNvSpPr>
          <p:nvPr>
            <p:ph type="sldNum" sz="quarter" idx="12"/>
          </p:nvPr>
        </p:nvSpPr>
        <p:spPr/>
        <p:txBody>
          <a:bodyPr/>
          <a:lstStyle/>
          <a:p>
            <a:fld id="{AA709EAB-EEE3-468A-98D4-D1C3A4498D53}" type="slidenum">
              <a:rPr lang="en-US" smtClean="0"/>
              <a:t>15</a:t>
            </a:fld>
            <a:endParaRPr lang="en-US"/>
          </a:p>
        </p:txBody>
      </p:sp>
      <p:pic>
        <p:nvPicPr>
          <p:cNvPr id="10" name="Picture 3" descr="F:\Images\16019423039_90d2d95aec_z.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8275" y="1373139"/>
            <a:ext cx="3632200" cy="2508488"/>
          </a:xfrm>
          <a:prstGeom prst="rect">
            <a:avLst/>
          </a:prstGeom>
          <a:ln>
            <a:noFill/>
          </a:ln>
          <a:effectLst>
            <a:outerShdw blurRad="50800" dist="1016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43050" y="952511"/>
            <a:ext cx="7315200" cy="420628"/>
          </a:xfrm>
          <a:prstGeom prst="rect">
            <a:avLst/>
          </a:prstGeom>
          <a:noFill/>
        </p:spPr>
        <p:txBody>
          <a:bodyPr wrap="square" rtlCol="0">
            <a:spAutoFit/>
          </a:bodyPr>
          <a:lstStyle/>
          <a:p>
            <a:r>
              <a:rPr lang="en-US" sz="3200" b="1" baseline="30000" dirty="0"/>
              <a:t>Resources…</a:t>
            </a:r>
          </a:p>
        </p:txBody>
      </p:sp>
    </p:spTree>
    <p:extLst>
      <p:ext uri="{BB962C8B-B14F-4D97-AF65-F5344CB8AC3E}">
        <p14:creationId xmlns:p14="http://schemas.microsoft.com/office/powerpoint/2010/main" val="1904093125"/>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066800"/>
            <a:ext cx="3733800" cy="2821285"/>
          </a:xfrm>
          <a:prstGeom prst="rect">
            <a:avLst/>
          </a:prstGeom>
          <a:noFill/>
        </p:spPr>
        <p:txBody>
          <a:bodyPr wrap="square" rtlCol="0">
            <a:spAutoFit/>
          </a:bodyPr>
          <a:lstStyle/>
          <a:p>
            <a:r>
              <a:rPr lang="en-US" b="1" baseline="30000" dirty="0"/>
              <a:t>Letter from the U.S. Department of Justice and the U.S. Department of Education </a:t>
            </a:r>
            <a:r>
              <a:rPr lang="en-US" baseline="30000" dirty="0"/>
              <a:t>(May 2014) advising school officials that activities that deny or discourage students to attend school are unlawful.</a:t>
            </a:r>
          </a:p>
          <a:p>
            <a:pPr marL="114300" indent="-114300">
              <a:spcAft>
                <a:spcPts val="1200"/>
              </a:spcAft>
              <a:buFont typeface="Arial" panose="020B0604020202020204" pitchFamily="34" charset="0"/>
              <a:buChar char="•"/>
            </a:pPr>
            <a:r>
              <a:rPr lang="en-US" sz="1400" baseline="30000" dirty="0">
                <a:solidFill>
                  <a:srgbClr val="C00000"/>
                </a:solidFill>
                <a:hlinkClick r:id="rId2"/>
              </a:rPr>
              <a:t>http://www.justice.gov/crt/about/edu/documents/plylerletter.pdf</a:t>
            </a:r>
            <a:r>
              <a:rPr lang="en-US" sz="1400" baseline="30000" dirty="0">
                <a:solidFill>
                  <a:srgbClr val="C00000"/>
                </a:solidFill>
              </a:rPr>
              <a:t> </a:t>
            </a:r>
          </a:p>
          <a:p>
            <a:r>
              <a:rPr lang="en-US" baseline="30000" dirty="0"/>
              <a:t>The Texas Education Agency issued </a:t>
            </a:r>
            <a:r>
              <a:rPr lang="en-US" b="1" baseline="30000" dirty="0"/>
              <a:t>official guidance in a 2016 letter</a:t>
            </a:r>
            <a:r>
              <a:rPr lang="en-US" baseline="30000" dirty="0"/>
              <a:t>.</a:t>
            </a:r>
          </a:p>
          <a:p>
            <a:pPr marL="114300" indent="-114300">
              <a:spcAft>
                <a:spcPts val="1200"/>
              </a:spcAft>
              <a:buFont typeface="Arial" panose="020B0604020202020204" pitchFamily="34" charset="0"/>
              <a:buChar char="•"/>
            </a:pPr>
            <a:r>
              <a:rPr lang="en-US" sz="1400" baseline="30000" dirty="0">
                <a:solidFill>
                  <a:srgbClr val="C00000"/>
                </a:solidFill>
                <a:hlinkClick r:id="rId3"/>
              </a:rPr>
              <a:t>http://www.theotx.org/wp-content/uploads/2015/03/TEA-2016-17-legal-annual-ltr.pdf</a:t>
            </a:r>
            <a:r>
              <a:rPr lang="en-US" sz="1400" baseline="30000" dirty="0">
                <a:solidFill>
                  <a:srgbClr val="C00000"/>
                </a:solidFill>
              </a:rPr>
              <a:t>  </a:t>
            </a:r>
          </a:p>
          <a:p>
            <a:r>
              <a:rPr lang="en-US" b="1" baseline="30000" dirty="0"/>
              <a:t>Educational Services for Immigrant Children and Those Recently Arrived to the United States</a:t>
            </a:r>
            <a:r>
              <a:rPr lang="en-US" baseline="30000" dirty="0"/>
              <a:t>, U.S. Department of Education guidance, resources and frequently asked questions. </a:t>
            </a:r>
          </a:p>
          <a:p>
            <a:pPr marL="114300" indent="-114300">
              <a:spcAft>
                <a:spcPts val="1200"/>
              </a:spcAft>
              <a:buFont typeface="Arial" panose="020B0604020202020204" pitchFamily="34" charset="0"/>
              <a:buChar char="•"/>
            </a:pPr>
            <a:r>
              <a:rPr lang="en-US" sz="1400" baseline="30000" dirty="0">
                <a:solidFill>
                  <a:srgbClr val="C00000"/>
                </a:solidFill>
                <a:hlinkClick r:id="rId4"/>
              </a:rPr>
              <a:t>http://www2.ed.gov/policy/rights/guid/unaccompanied-children.html</a:t>
            </a:r>
            <a:r>
              <a:rPr lang="en-US" sz="1400" baseline="30000" dirty="0">
                <a:solidFill>
                  <a:srgbClr val="C00000"/>
                </a:solidFill>
              </a:rPr>
              <a:t> </a:t>
            </a:r>
          </a:p>
        </p:txBody>
      </p:sp>
      <p:sp>
        <p:nvSpPr>
          <p:cNvPr id="4" name="TextBox 3"/>
          <p:cNvSpPr txBox="1"/>
          <p:nvPr/>
        </p:nvSpPr>
        <p:spPr>
          <a:xfrm>
            <a:off x="5181600" y="1066799"/>
            <a:ext cx="3429000" cy="4349909"/>
          </a:xfrm>
          <a:prstGeom prst="rect">
            <a:avLst/>
          </a:prstGeom>
          <a:noFill/>
        </p:spPr>
        <p:txBody>
          <a:bodyPr wrap="square" rtlCol="0">
            <a:spAutoFit/>
          </a:bodyPr>
          <a:lstStyle/>
          <a:p>
            <a:pPr>
              <a:spcAft>
                <a:spcPts val="1200"/>
              </a:spcAft>
            </a:pPr>
            <a:r>
              <a:rPr lang="en-US" sz="2000" baseline="30000" dirty="0"/>
              <a:t>For help in ensuring that your programs comply with federal law, visit IDRA’s website for a printable flier in English and Spanish as well as a copy of the letter from the U.S. Department of Justice and the U.S. Department of Education. </a:t>
            </a:r>
          </a:p>
          <a:p>
            <a:pPr>
              <a:spcAft>
                <a:spcPts val="600"/>
              </a:spcAft>
            </a:pPr>
            <a:r>
              <a:rPr lang="en-US" sz="2000" baseline="30000" dirty="0"/>
              <a:t>For more information or to report incidents of school exclusion or delay, call:</a:t>
            </a:r>
          </a:p>
          <a:p>
            <a:pPr marL="342900" indent="-342900">
              <a:spcAft>
                <a:spcPts val="600"/>
              </a:spcAft>
              <a:buFont typeface="Arial" panose="020B0604020202020204" pitchFamily="34" charset="0"/>
              <a:buChar char="•"/>
            </a:pPr>
            <a:r>
              <a:rPr lang="en-US" baseline="30000" dirty="0"/>
              <a:t>META (Nationwide) 617- 628-2226</a:t>
            </a:r>
          </a:p>
          <a:p>
            <a:pPr marL="342900" indent="-342900">
              <a:spcAft>
                <a:spcPts val="600"/>
              </a:spcAft>
              <a:buFont typeface="Arial" panose="020B0604020202020204" pitchFamily="34" charset="0"/>
              <a:buChar char="•"/>
            </a:pPr>
            <a:r>
              <a:rPr lang="en-US" baseline="30000" dirty="0"/>
              <a:t>MALDEF (Los Angeles) 213-629-2512</a:t>
            </a:r>
          </a:p>
          <a:p>
            <a:pPr marL="342900" indent="-342900">
              <a:spcAft>
                <a:spcPts val="600"/>
              </a:spcAft>
              <a:buFont typeface="Arial" panose="020B0604020202020204" pitchFamily="34" charset="0"/>
              <a:buChar char="•"/>
            </a:pPr>
            <a:r>
              <a:rPr lang="en-US" baseline="30000" dirty="0"/>
              <a:t>MALDEF (San Antonio) 210-224-5476</a:t>
            </a:r>
          </a:p>
          <a:p>
            <a:pPr marL="342900" indent="-342900">
              <a:spcAft>
                <a:spcPts val="600"/>
              </a:spcAft>
              <a:buFont typeface="Arial" panose="020B0604020202020204" pitchFamily="34" charset="0"/>
              <a:buChar char="•"/>
            </a:pPr>
            <a:r>
              <a:rPr lang="en-US" baseline="30000" dirty="0"/>
              <a:t>NY Immigration Hotline (Nationwide) 212-419-3737</a:t>
            </a:r>
          </a:p>
          <a:p>
            <a:pPr marL="342900" indent="-342900">
              <a:spcAft>
                <a:spcPts val="600"/>
              </a:spcAft>
              <a:buFont typeface="Arial" panose="020B0604020202020204" pitchFamily="34" charset="0"/>
              <a:buChar char="•"/>
            </a:pPr>
            <a:r>
              <a:rPr lang="en-US" baseline="30000" dirty="0"/>
              <a:t>MALDEF (Chicago) 312-427-0701</a:t>
            </a:r>
          </a:p>
          <a:p>
            <a:pPr marL="342900" indent="-342900">
              <a:spcAft>
                <a:spcPts val="600"/>
              </a:spcAft>
              <a:buFont typeface="Arial" panose="020B0604020202020204" pitchFamily="34" charset="0"/>
              <a:buChar char="•"/>
            </a:pPr>
            <a:r>
              <a:rPr lang="en-US" baseline="30000" dirty="0"/>
              <a:t>MALDEF (Washington, D.C.) 202-293-2828</a:t>
            </a:r>
          </a:p>
          <a:p>
            <a:pPr marL="342900" indent="-342900">
              <a:spcAft>
                <a:spcPts val="600"/>
              </a:spcAft>
              <a:buFont typeface="Arial" panose="020B0604020202020204" pitchFamily="34" charset="0"/>
              <a:buChar char="•"/>
            </a:pPr>
            <a:r>
              <a:rPr lang="en-US" baseline="30000" dirty="0"/>
              <a:t>ACLU (Nationwide) 212-549-2500 </a:t>
            </a:r>
          </a:p>
          <a:p>
            <a:pPr marL="342900" indent="-342900">
              <a:spcAft>
                <a:spcPts val="600"/>
              </a:spcAft>
              <a:buFont typeface="Arial" panose="020B0604020202020204" pitchFamily="34" charset="0"/>
              <a:buChar char="•"/>
            </a:pPr>
            <a:r>
              <a:rPr lang="en-US" baseline="30000" dirty="0"/>
              <a:t>Lawyers’ Committee for Civil Rights Under Law (Nationwide) 888-299-5227 </a:t>
            </a:r>
          </a:p>
        </p:txBody>
      </p:sp>
      <p:pic>
        <p:nvPicPr>
          <p:cNvPr id="6147" name="Picture 3" descr="C:\_photos 2011\12Dec 2011\Dec 18\DSC_009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047" t="2926" r="18174"/>
          <a:stretch/>
        </p:blipFill>
        <p:spPr bwMode="auto">
          <a:xfrm>
            <a:off x="1295399" y="3929122"/>
            <a:ext cx="2786467" cy="3005110"/>
          </a:xfrm>
          <a:prstGeom prst="rect">
            <a:avLst/>
          </a:prstGeom>
          <a:ln>
            <a:noFill/>
          </a:ln>
          <a:effectLst>
            <a:outerShdw blurRad="50800" dist="1016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16</a:t>
            </a:fld>
            <a:endParaRPr lang="en-US"/>
          </a:p>
        </p:txBody>
      </p:sp>
      <p:sp>
        <p:nvSpPr>
          <p:cNvPr id="6" name="TextBox 5"/>
          <p:cNvSpPr txBox="1"/>
          <p:nvPr/>
        </p:nvSpPr>
        <p:spPr>
          <a:xfrm>
            <a:off x="1295400" y="646172"/>
            <a:ext cx="7315200" cy="420628"/>
          </a:xfrm>
          <a:prstGeom prst="rect">
            <a:avLst/>
          </a:prstGeom>
          <a:noFill/>
        </p:spPr>
        <p:txBody>
          <a:bodyPr wrap="square" rtlCol="0">
            <a:spAutoFit/>
          </a:bodyPr>
          <a:lstStyle/>
          <a:p>
            <a:r>
              <a:rPr lang="en-US" sz="3200" b="1" baseline="30000" dirty="0"/>
              <a:t>Resources…</a:t>
            </a:r>
          </a:p>
        </p:txBody>
      </p:sp>
    </p:spTree>
    <p:extLst>
      <p:ext uri="{BB962C8B-B14F-4D97-AF65-F5344CB8AC3E}">
        <p14:creationId xmlns:p14="http://schemas.microsoft.com/office/powerpoint/2010/main" val="2904234166"/>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524001"/>
            <a:ext cx="7315200" cy="5029200"/>
          </a:xfrm>
          <a:prstGeom prst="rect">
            <a:avLst/>
          </a:prstGeom>
          <a:noFill/>
        </p:spPr>
        <p:txBody>
          <a:bodyPr wrap="square" numCol="2" spcCol="274320" rtlCol="0">
            <a:spAutoFit/>
          </a:bodyPr>
          <a:lstStyle/>
          <a:p>
            <a:r>
              <a:rPr lang="en-US" sz="2000" b="1" baseline="30000" dirty="0"/>
              <a:t>Joint guidance letter </a:t>
            </a:r>
            <a:r>
              <a:rPr lang="en-US" sz="2000" baseline="30000" dirty="0"/>
              <a:t>from the U.S. Departments of Education and Justice describing the obligations of states and school districts under federal law to provide all children – regardless of immigration status – with equal access to public education at the elementary and secondary levels. The letter also is available in Spanish.</a:t>
            </a:r>
          </a:p>
          <a:p>
            <a:pPr marL="114300" indent="-114300">
              <a:buFont typeface="Arial" panose="020B0604020202020204" pitchFamily="34" charset="0"/>
              <a:buChar char="•"/>
            </a:pPr>
            <a:r>
              <a:rPr lang="en-US" sz="1400" baseline="30000" dirty="0">
                <a:solidFill>
                  <a:srgbClr val="C00000"/>
                </a:solidFill>
              </a:rPr>
              <a:t>English </a:t>
            </a:r>
            <a:r>
              <a:rPr lang="en-US" sz="1400" baseline="30000" dirty="0">
                <a:solidFill>
                  <a:srgbClr val="C00000"/>
                </a:solidFill>
                <a:hlinkClick r:id="rId2"/>
              </a:rPr>
              <a:t>http://www2.ed.gov/about/offices/list/ocr/letters/colleague-201405.pdf</a:t>
            </a:r>
            <a:r>
              <a:rPr lang="en-US" sz="1400" baseline="30000" dirty="0">
                <a:solidFill>
                  <a:srgbClr val="C00000"/>
                </a:solidFill>
              </a:rPr>
              <a:t> </a:t>
            </a:r>
          </a:p>
          <a:p>
            <a:pPr marL="114300" indent="-114300">
              <a:buFont typeface="Arial" panose="020B0604020202020204" pitchFamily="34" charset="0"/>
              <a:buChar char="•"/>
            </a:pPr>
            <a:r>
              <a:rPr lang="en-US" sz="1400" baseline="30000" dirty="0">
                <a:solidFill>
                  <a:srgbClr val="C00000"/>
                </a:solidFill>
              </a:rPr>
              <a:t>Spanish </a:t>
            </a:r>
            <a:r>
              <a:rPr lang="en-US" sz="1400" baseline="30000" dirty="0">
                <a:solidFill>
                  <a:srgbClr val="C00000"/>
                </a:solidFill>
                <a:hlinkClick r:id="rId3"/>
              </a:rPr>
              <a:t>http://www2.ed.gov/about/offices/list/ocr/letters/colleague-201405-sp.pdf</a:t>
            </a:r>
            <a:r>
              <a:rPr lang="en-US" sz="1400" baseline="30000" dirty="0">
                <a:solidFill>
                  <a:srgbClr val="C00000"/>
                </a:solidFill>
              </a:rPr>
              <a:t> </a:t>
            </a:r>
          </a:p>
          <a:p>
            <a:r>
              <a:rPr lang="en-US" sz="1400" baseline="30000" dirty="0"/>
              <a:t> </a:t>
            </a:r>
          </a:p>
          <a:p>
            <a:endParaRPr lang="en-US" sz="1400" baseline="30000" dirty="0"/>
          </a:p>
          <a:p>
            <a:r>
              <a:rPr lang="en-US" sz="2000" b="1" baseline="30000" dirty="0"/>
              <a:t>Guidance*</a:t>
            </a:r>
            <a:r>
              <a:rPr lang="en-US" sz="2000" baseline="30000" dirty="0"/>
              <a:t> is available in</a:t>
            </a:r>
          </a:p>
          <a:p>
            <a:pPr marL="171450" indent="-171450">
              <a:buFont typeface="Arial" panose="020B0604020202020204" pitchFamily="34" charset="0"/>
              <a:buChar char="•"/>
            </a:pPr>
            <a:r>
              <a:rPr lang="en-US" sz="1400" baseline="30000" dirty="0">
                <a:solidFill>
                  <a:srgbClr val="C00000"/>
                </a:solidFill>
              </a:rPr>
              <a:t>Spanish,   </a:t>
            </a:r>
            <a:r>
              <a:rPr lang="en-US" sz="1400" baseline="30000" dirty="0">
                <a:solidFill>
                  <a:srgbClr val="C00000"/>
                </a:solidFill>
                <a:hlinkClick r:id="rId4"/>
              </a:rPr>
              <a:t>http://budurl.com/USDOEimS</a:t>
            </a:r>
            <a:r>
              <a:rPr lang="en-US" sz="1400" baseline="30000" dirty="0">
                <a:solidFill>
                  <a:srgbClr val="C00000"/>
                </a:solidFill>
              </a:rPr>
              <a:t> </a:t>
            </a:r>
          </a:p>
          <a:p>
            <a:pPr marL="171450" indent="-171450">
              <a:buFont typeface="Arial" panose="020B0604020202020204" pitchFamily="34" charset="0"/>
              <a:buChar char="•"/>
            </a:pPr>
            <a:r>
              <a:rPr lang="en-US" sz="1400" baseline="30000" dirty="0">
                <a:solidFill>
                  <a:srgbClr val="C00000"/>
                </a:solidFill>
              </a:rPr>
              <a:t>Chinese,  </a:t>
            </a:r>
            <a:r>
              <a:rPr lang="en-US" sz="1400" baseline="30000" dirty="0">
                <a:solidFill>
                  <a:srgbClr val="C00000"/>
                </a:solidFill>
                <a:hlinkClick r:id="rId5"/>
              </a:rPr>
              <a:t>http://budurl.com/USDOEimC</a:t>
            </a:r>
            <a:r>
              <a:rPr lang="en-US" sz="1400" baseline="30000" dirty="0">
                <a:solidFill>
                  <a:srgbClr val="C00000"/>
                </a:solidFill>
              </a:rPr>
              <a:t> </a:t>
            </a:r>
          </a:p>
          <a:p>
            <a:pPr marL="171450" indent="-171450">
              <a:buFont typeface="Arial" panose="020B0604020202020204" pitchFamily="34" charset="0"/>
              <a:buChar char="•"/>
            </a:pPr>
            <a:r>
              <a:rPr lang="en-US" sz="1400" baseline="30000" dirty="0">
                <a:solidFill>
                  <a:srgbClr val="C00000"/>
                </a:solidFill>
              </a:rPr>
              <a:t>Arabic,  </a:t>
            </a:r>
            <a:r>
              <a:rPr lang="en-US" sz="1400" baseline="30000" dirty="0">
                <a:solidFill>
                  <a:srgbClr val="C00000"/>
                </a:solidFill>
                <a:hlinkClick r:id="rId6"/>
              </a:rPr>
              <a:t>http://budurl.com/USDOEimA</a:t>
            </a:r>
            <a:r>
              <a:rPr lang="en-US" sz="1400" baseline="30000" dirty="0">
                <a:solidFill>
                  <a:srgbClr val="C00000"/>
                </a:solidFill>
              </a:rPr>
              <a:t> </a:t>
            </a:r>
          </a:p>
          <a:p>
            <a:pPr marL="171450" indent="-171450">
              <a:buFont typeface="Arial" panose="020B0604020202020204" pitchFamily="34" charset="0"/>
              <a:buChar char="•"/>
            </a:pPr>
            <a:r>
              <a:rPr lang="en-US" sz="1400" baseline="30000" dirty="0">
                <a:solidFill>
                  <a:srgbClr val="C00000"/>
                </a:solidFill>
              </a:rPr>
              <a:t>Korean,  </a:t>
            </a:r>
            <a:r>
              <a:rPr lang="en-US" sz="1400" baseline="30000" dirty="0">
                <a:solidFill>
                  <a:srgbClr val="C00000"/>
                </a:solidFill>
                <a:hlinkClick r:id="rId7"/>
              </a:rPr>
              <a:t>http://budurl.com/USDOEimK</a:t>
            </a:r>
            <a:r>
              <a:rPr lang="en-US" sz="1400" baseline="30000" dirty="0">
                <a:solidFill>
                  <a:srgbClr val="C00000"/>
                </a:solidFill>
              </a:rPr>
              <a:t>  </a:t>
            </a:r>
          </a:p>
          <a:p>
            <a:pPr marL="171450" indent="-171450">
              <a:buFont typeface="Arial" panose="020B0604020202020204" pitchFamily="34" charset="0"/>
              <a:buChar char="•"/>
            </a:pPr>
            <a:r>
              <a:rPr lang="en-US" sz="1400" baseline="30000" dirty="0">
                <a:solidFill>
                  <a:srgbClr val="C00000"/>
                </a:solidFill>
              </a:rPr>
              <a:t>Tagalog,  http://budurl.com/USDOEimT    </a:t>
            </a:r>
          </a:p>
          <a:p>
            <a:pPr marL="171450" indent="-171450">
              <a:buFont typeface="Arial" panose="020B0604020202020204" pitchFamily="34" charset="0"/>
              <a:buChar char="•"/>
            </a:pPr>
            <a:r>
              <a:rPr lang="en-US" sz="1400" baseline="30000" dirty="0">
                <a:solidFill>
                  <a:srgbClr val="C00000"/>
                </a:solidFill>
              </a:rPr>
              <a:t>Vietnamese.  </a:t>
            </a:r>
            <a:r>
              <a:rPr lang="en-US" sz="1400" baseline="30000" dirty="0">
                <a:solidFill>
                  <a:srgbClr val="C00000"/>
                </a:solidFill>
                <a:hlinkClick r:id="rId8"/>
              </a:rPr>
              <a:t>http://budurl.com/USDOEimV</a:t>
            </a:r>
            <a:r>
              <a:rPr lang="en-US" sz="1400" baseline="30000" dirty="0">
                <a:solidFill>
                  <a:srgbClr val="C00000"/>
                </a:solidFill>
              </a:rPr>
              <a:t> </a:t>
            </a:r>
          </a:p>
          <a:p>
            <a:r>
              <a:rPr lang="en-US" sz="1400" baseline="30000" dirty="0"/>
              <a:t> </a:t>
            </a:r>
          </a:p>
          <a:p>
            <a:endParaRPr lang="en-US" sz="2000" b="1" baseline="30000" dirty="0"/>
          </a:p>
          <a:p>
            <a:endParaRPr lang="en-US" sz="2000" b="1" baseline="30000" dirty="0"/>
          </a:p>
          <a:p>
            <a:endParaRPr lang="en-US" sz="2000" b="1" baseline="30000" dirty="0"/>
          </a:p>
          <a:p>
            <a:endParaRPr lang="en-US" sz="2000" b="1" baseline="30000" dirty="0"/>
          </a:p>
          <a:p>
            <a:endParaRPr lang="en-US" sz="2000" b="1" baseline="30000" dirty="0"/>
          </a:p>
          <a:p>
            <a:endParaRPr lang="en-US" sz="2000" b="1" baseline="30000" dirty="0"/>
          </a:p>
          <a:p>
            <a:r>
              <a:rPr lang="en-US" sz="2000" baseline="30000" dirty="0"/>
              <a:t>school. The factsheet also is available in Spanish.</a:t>
            </a:r>
          </a:p>
          <a:p>
            <a:pPr marL="114300" indent="-114300">
              <a:buFont typeface="Arial" panose="020B0604020202020204" pitchFamily="34" charset="0"/>
              <a:buChar char="•"/>
            </a:pPr>
            <a:r>
              <a:rPr lang="en-US" sz="1400" baseline="30000" dirty="0">
                <a:solidFill>
                  <a:srgbClr val="C00000"/>
                </a:solidFill>
              </a:rPr>
              <a:t>English </a:t>
            </a:r>
            <a:r>
              <a:rPr lang="en-US" sz="1400" baseline="30000" dirty="0">
                <a:solidFill>
                  <a:srgbClr val="C00000"/>
                </a:solidFill>
                <a:hlinkClick r:id="rId9"/>
              </a:rPr>
              <a:t>http://www2.ed.gov/about/offices/list/ocr/docs/dcl-factsheet-201405.pdf</a:t>
            </a:r>
            <a:r>
              <a:rPr lang="en-US" sz="1400" baseline="30000" dirty="0">
                <a:solidFill>
                  <a:srgbClr val="C00000"/>
                </a:solidFill>
              </a:rPr>
              <a:t> </a:t>
            </a:r>
          </a:p>
          <a:p>
            <a:pPr marL="114300" indent="-114300">
              <a:buFont typeface="Arial" panose="020B0604020202020204" pitchFamily="34" charset="0"/>
              <a:buChar char="•"/>
            </a:pPr>
            <a:r>
              <a:rPr lang="en-US" sz="1400" baseline="30000" dirty="0">
                <a:solidFill>
                  <a:srgbClr val="C00000"/>
                </a:solidFill>
              </a:rPr>
              <a:t>Spanish </a:t>
            </a:r>
            <a:r>
              <a:rPr lang="en-US" sz="1400" baseline="30000" dirty="0">
                <a:solidFill>
                  <a:srgbClr val="C00000"/>
                </a:solidFill>
                <a:hlinkClick r:id="rId10"/>
              </a:rPr>
              <a:t>http://www2.ed.gov/about/offices/list/ocr/docs/qa-201405-sp.pdf</a:t>
            </a:r>
            <a:r>
              <a:rPr lang="en-US" sz="1400" baseline="30000" dirty="0">
                <a:solidFill>
                  <a:srgbClr val="C00000"/>
                </a:solidFill>
              </a:rPr>
              <a:t> </a:t>
            </a:r>
          </a:p>
          <a:p>
            <a:endParaRPr lang="en-US" sz="2000" b="1" baseline="30000" dirty="0"/>
          </a:p>
          <a:p>
            <a:endParaRPr lang="en-US" sz="2000" b="1" baseline="30000" dirty="0"/>
          </a:p>
          <a:p>
            <a:r>
              <a:rPr lang="en-US" sz="2000" b="1" baseline="30000" dirty="0"/>
              <a:t>Question and Answer Document</a:t>
            </a:r>
            <a:r>
              <a:rPr lang="en-US" sz="2000" baseline="30000" dirty="0"/>
              <a:t> for states, school districts, and parents; also available in Spanish.</a:t>
            </a:r>
          </a:p>
          <a:p>
            <a:pPr marL="114300" indent="-114300">
              <a:buFont typeface="Arial" panose="020B0604020202020204" pitchFamily="34" charset="0"/>
              <a:buChar char="•"/>
            </a:pPr>
            <a:r>
              <a:rPr lang="en-US" sz="1400" baseline="30000" dirty="0">
                <a:solidFill>
                  <a:srgbClr val="C00000"/>
                </a:solidFill>
              </a:rPr>
              <a:t>English: </a:t>
            </a:r>
            <a:r>
              <a:rPr lang="en-US" sz="1400" baseline="30000" dirty="0">
                <a:solidFill>
                  <a:srgbClr val="C00000"/>
                </a:solidFill>
                <a:hlinkClick r:id="rId11"/>
              </a:rPr>
              <a:t>http://www2.ed.gov/about/offices/list/ocr/docs/qa-201405.pdf</a:t>
            </a:r>
            <a:r>
              <a:rPr lang="en-US" sz="1400" baseline="30000" dirty="0">
                <a:solidFill>
                  <a:srgbClr val="C00000"/>
                </a:solidFill>
              </a:rPr>
              <a:t> </a:t>
            </a:r>
          </a:p>
          <a:p>
            <a:pPr marL="114300" indent="-114300">
              <a:buFont typeface="Arial" panose="020B0604020202020204" pitchFamily="34" charset="0"/>
              <a:buChar char="•"/>
            </a:pPr>
            <a:r>
              <a:rPr lang="en-US" sz="1400" baseline="30000" dirty="0">
                <a:solidFill>
                  <a:srgbClr val="C00000"/>
                </a:solidFill>
              </a:rPr>
              <a:t>Spanish: </a:t>
            </a:r>
            <a:r>
              <a:rPr lang="en-US" sz="1400" baseline="30000" dirty="0">
                <a:solidFill>
                  <a:srgbClr val="C00000"/>
                </a:solidFill>
                <a:hlinkClick r:id="rId12"/>
              </a:rPr>
              <a:t>http://www2.ed.gov/about/offices/list/ocr/docs/dcl-factsheet-201405-sp.pdf</a:t>
            </a:r>
            <a:r>
              <a:rPr lang="en-US" sz="1400" baseline="30000" dirty="0">
                <a:solidFill>
                  <a:srgbClr val="C00000"/>
                </a:solidFill>
              </a:rPr>
              <a:t> </a:t>
            </a:r>
          </a:p>
          <a:p>
            <a:endParaRPr lang="en-US" sz="2000" b="1" baseline="30000" dirty="0"/>
          </a:p>
        </p:txBody>
      </p:sp>
      <p:sp>
        <p:nvSpPr>
          <p:cNvPr id="4" name="TextBox 3"/>
          <p:cNvSpPr txBox="1"/>
          <p:nvPr/>
        </p:nvSpPr>
        <p:spPr>
          <a:xfrm>
            <a:off x="1295400" y="838200"/>
            <a:ext cx="7127289" cy="584775"/>
          </a:xfrm>
          <a:prstGeom prst="rect">
            <a:avLst/>
          </a:prstGeom>
          <a:noFill/>
        </p:spPr>
        <p:txBody>
          <a:bodyPr wrap="square" rtlCol="0">
            <a:spAutoFit/>
          </a:bodyPr>
          <a:lstStyle/>
          <a:p>
            <a:r>
              <a:rPr lang="en-US" sz="2400" b="1" baseline="30000" dirty="0"/>
              <a:t>The following education resources are targeted to elementary and secondary school-aged students and their families.</a:t>
            </a:r>
            <a:endParaRPr lang="en-US" sz="2400" baseline="30000" dirty="0"/>
          </a:p>
        </p:txBody>
      </p:sp>
      <p:pic>
        <p:nvPicPr>
          <p:cNvPr id="6146" name="Picture 2" descr="F:\Images\12438842425_179737ed24_k.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62400" y="3885474"/>
            <a:ext cx="1981200" cy="2972525"/>
          </a:xfrm>
          <a:prstGeom prst="rect">
            <a:avLst/>
          </a:prstGeom>
          <a:ln>
            <a:noFill/>
          </a:ln>
          <a:effectLst>
            <a:outerShdw blurRad="50800" dist="1016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353844" y="5311914"/>
            <a:ext cx="2608556" cy="707886"/>
          </a:xfrm>
          <a:prstGeom prst="rect">
            <a:avLst/>
          </a:prstGeom>
        </p:spPr>
        <p:txBody>
          <a:bodyPr wrap="square">
            <a:spAutoFit/>
          </a:bodyPr>
          <a:lstStyle/>
          <a:p>
            <a:r>
              <a:rPr lang="en-US" sz="2000" baseline="30000" dirty="0"/>
              <a:t>A </a:t>
            </a:r>
            <a:r>
              <a:rPr lang="en-US" sz="2000" i="1" baseline="30000" dirty="0" err="1"/>
              <a:t>Plyler</a:t>
            </a:r>
            <a:r>
              <a:rPr lang="en-US" sz="2000" i="1" baseline="30000" dirty="0"/>
              <a:t> vs. Doe</a:t>
            </a:r>
            <a:r>
              <a:rPr lang="en-US" sz="2000" baseline="30000" dirty="0"/>
              <a:t> </a:t>
            </a:r>
            <a:r>
              <a:rPr lang="en-US" sz="2000" b="1" baseline="30000" dirty="0"/>
              <a:t>factsheet </a:t>
            </a:r>
          </a:p>
          <a:p>
            <a:r>
              <a:rPr lang="en-US" sz="2000" baseline="30000" dirty="0"/>
              <a:t>containing information on the rights of all children to enroll in</a:t>
            </a:r>
            <a:endParaRPr lang="en-US" sz="1400" baseline="30000" dirty="0">
              <a:solidFill>
                <a:srgbClr val="C00000"/>
              </a:solidFill>
            </a:endParaRPr>
          </a:p>
        </p:txBody>
      </p:sp>
      <p:sp>
        <p:nvSpPr>
          <p:cNvPr id="6" name="TextBox 5"/>
          <p:cNvSpPr txBox="1"/>
          <p:nvPr/>
        </p:nvSpPr>
        <p:spPr>
          <a:xfrm>
            <a:off x="6019800" y="4001631"/>
            <a:ext cx="2590800" cy="2246769"/>
          </a:xfrm>
          <a:prstGeom prst="rect">
            <a:avLst/>
          </a:prstGeom>
          <a:noFill/>
        </p:spPr>
        <p:txBody>
          <a:bodyPr wrap="square" rtlCol="0">
            <a:spAutoFit/>
          </a:bodyPr>
          <a:lstStyle/>
          <a:p>
            <a:r>
              <a:rPr lang="en-US" sz="2000" b="1" baseline="30000" dirty="0"/>
              <a:t>New Immigrant Guide</a:t>
            </a:r>
            <a:r>
              <a:rPr lang="en-US" sz="2000" baseline="30000" dirty="0"/>
              <a:t> –Guidance from the U.S. Citizenship and Immigration Services provides basic information for new immigrants, including information about education, childcare, and schools, available in 14 languages.</a:t>
            </a:r>
          </a:p>
          <a:p>
            <a:pPr marL="114300" indent="-114300">
              <a:spcAft>
                <a:spcPts val="1200"/>
              </a:spcAft>
              <a:buFont typeface="Arial" panose="020B0604020202020204" pitchFamily="34" charset="0"/>
              <a:buChar char="•"/>
            </a:pPr>
            <a:r>
              <a:rPr lang="en-US" sz="1400" baseline="30000" dirty="0">
                <a:solidFill>
                  <a:srgbClr val="C00000"/>
                </a:solidFill>
                <a:hlinkClick r:id="rId14"/>
              </a:rPr>
              <a:t>http://www.uscis.gov/tools/green-card-resources/welcome-united-states</a:t>
            </a:r>
            <a:r>
              <a:rPr lang="en-US" sz="1400" baseline="30000" dirty="0">
                <a:solidFill>
                  <a:srgbClr val="C00000"/>
                </a:solidFill>
              </a:rPr>
              <a:t> </a:t>
            </a:r>
          </a:p>
          <a:p>
            <a:endParaRPr lang="en-US" dirty="0"/>
          </a:p>
        </p:txBody>
      </p:sp>
      <p:sp>
        <p:nvSpPr>
          <p:cNvPr id="7" name="Slide Number Placeholder 6"/>
          <p:cNvSpPr>
            <a:spLocks noGrp="1"/>
          </p:cNvSpPr>
          <p:nvPr>
            <p:ph type="sldNum" sz="quarter" idx="12"/>
          </p:nvPr>
        </p:nvSpPr>
        <p:spPr/>
        <p:txBody>
          <a:bodyPr/>
          <a:lstStyle/>
          <a:p>
            <a:fld id="{AA709EAB-EEE3-468A-98D4-D1C3A4498D53}" type="slidenum">
              <a:rPr lang="en-US" smtClean="0"/>
              <a:t>17</a:t>
            </a:fld>
            <a:endParaRPr lang="en-US"/>
          </a:p>
        </p:txBody>
      </p:sp>
      <p:sp>
        <p:nvSpPr>
          <p:cNvPr id="5" name="TextBox 4"/>
          <p:cNvSpPr txBox="1"/>
          <p:nvPr/>
        </p:nvSpPr>
        <p:spPr>
          <a:xfrm>
            <a:off x="1362202" y="6240047"/>
            <a:ext cx="2466848" cy="338554"/>
          </a:xfrm>
          <a:prstGeom prst="rect">
            <a:avLst/>
          </a:prstGeom>
          <a:noFill/>
        </p:spPr>
        <p:txBody>
          <a:bodyPr wrap="square" rtlCol="0">
            <a:spAutoFit/>
          </a:bodyPr>
          <a:lstStyle/>
          <a:p>
            <a:r>
              <a:rPr lang="en-US" sz="800" dirty="0"/>
              <a:t>* These documents were archived in early 2017. Updated versions may be available.</a:t>
            </a:r>
          </a:p>
        </p:txBody>
      </p:sp>
    </p:spTree>
    <p:extLst>
      <p:ext uri="{BB962C8B-B14F-4D97-AF65-F5344CB8AC3E}">
        <p14:creationId xmlns:p14="http://schemas.microsoft.com/office/powerpoint/2010/main" val="3016099593"/>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685800"/>
            <a:ext cx="7543800" cy="5837495"/>
          </a:xfrm>
          <a:prstGeom prst="rect">
            <a:avLst/>
          </a:prstGeom>
          <a:noFill/>
        </p:spPr>
        <p:txBody>
          <a:bodyPr wrap="square" numCol="2" spcCol="274320" rtlCol="0">
            <a:spAutoFit/>
          </a:bodyPr>
          <a:lstStyle/>
          <a:p>
            <a:endParaRPr lang="en-US" sz="2000" b="1" baseline="30000" dirty="0"/>
          </a:p>
          <a:p>
            <a:endParaRPr lang="en-US" sz="2000" b="1" baseline="30000" dirty="0"/>
          </a:p>
          <a:p>
            <a:endParaRPr lang="en-US" sz="2000" b="1" baseline="30000" dirty="0"/>
          </a:p>
          <a:p>
            <a:endParaRPr lang="en-US" sz="2000" b="1" baseline="30000" dirty="0"/>
          </a:p>
          <a:p>
            <a:r>
              <a:rPr lang="en-US" sz="2000" b="1" baseline="30000" dirty="0"/>
              <a:t>English Language Learner Resources</a:t>
            </a:r>
            <a:r>
              <a:rPr lang="en-US" sz="2000" baseline="30000" dirty="0"/>
              <a:t> – This website contains resources for English language learners. Federal laws prohibit denial of equal access to education because of a student's limited proficiency in English. </a:t>
            </a:r>
            <a:r>
              <a:rPr lang="en-US" sz="2000" b="1" baseline="30000" dirty="0"/>
              <a:t>States and school districts must provide English learner students with language assistance services so that they can meaningfully participate in education programs. </a:t>
            </a:r>
            <a:r>
              <a:rPr lang="en-US" sz="2000" baseline="30000" dirty="0"/>
              <a:t>Additionally, states and school districts must ensure that they effectively communicate to limited English proficient parents and caretakers the information that is provided to English-speaking parents. Information on equal access to a high-quality education also is available in Spanish.</a:t>
            </a:r>
          </a:p>
          <a:p>
            <a:pPr marL="114300" indent="-114300">
              <a:buFont typeface="Arial" panose="020B0604020202020204" pitchFamily="34" charset="0"/>
              <a:buChar char="•"/>
            </a:pPr>
            <a:r>
              <a:rPr lang="en-US" sz="1600" baseline="30000" dirty="0">
                <a:solidFill>
                  <a:srgbClr val="C00000"/>
                </a:solidFill>
              </a:rPr>
              <a:t>English: </a:t>
            </a:r>
            <a:r>
              <a:rPr lang="en-US" sz="1600" baseline="30000" dirty="0">
                <a:solidFill>
                  <a:srgbClr val="C00000"/>
                </a:solidFill>
                <a:hlinkClick r:id="rId2"/>
              </a:rPr>
              <a:t>http://www2.ed.gov/about/offices/list/ocr/ellresources.html</a:t>
            </a:r>
            <a:r>
              <a:rPr lang="en-US" sz="1600" baseline="30000" dirty="0">
                <a:solidFill>
                  <a:srgbClr val="C00000"/>
                </a:solidFill>
              </a:rPr>
              <a:t> </a:t>
            </a:r>
          </a:p>
          <a:p>
            <a:pPr marL="114300" indent="-114300">
              <a:buFont typeface="Arial" panose="020B0604020202020204" pitchFamily="34" charset="0"/>
              <a:buChar char="•"/>
            </a:pPr>
            <a:r>
              <a:rPr lang="en-US" sz="1600" baseline="30000" dirty="0">
                <a:solidFill>
                  <a:srgbClr val="C00000"/>
                </a:solidFill>
              </a:rPr>
              <a:t>Spanish: </a:t>
            </a:r>
            <a:r>
              <a:rPr lang="en-US" sz="1600" baseline="30000" dirty="0">
                <a:solidFill>
                  <a:srgbClr val="C00000"/>
                </a:solidFill>
                <a:hlinkClick r:id="rId3"/>
              </a:rPr>
              <a:t>http://www2.ed.gov/about/offices/list/ocr/docs/equalaccess2004-sp.html</a:t>
            </a:r>
            <a:r>
              <a:rPr lang="en-US" sz="1600" baseline="30000" dirty="0">
                <a:solidFill>
                  <a:srgbClr val="C00000"/>
                </a:solidFill>
              </a:rPr>
              <a:t> </a:t>
            </a:r>
          </a:p>
          <a:p>
            <a:endParaRPr lang="en-US" sz="2000" b="1" baseline="30000" dirty="0"/>
          </a:p>
          <a:p>
            <a:endParaRPr lang="en-US" sz="2000" b="1" baseline="30000" dirty="0"/>
          </a:p>
          <a:p>
            <a:endParaRPr lang="en-US" sz="2000" b="1" baseline="30000" dirty="0"/>
          </a:p>
          <a:p>
            <a:endParaRPr lang="en-US" sz="2000" b="1" baseline="30000" dirty="0"/>
          </a:p>
          <a:p>
            <a:endParaRPr lang="en-US" sz="2000" b="1" baseline="30000" dirty="0"/>
          </a:p>
          <a:p>
            <a:endParaRPr lang="en-US" sz="2000" b="1" baseline="30000" dirty="0"/>
          </a:p>
          <a:p>
            <a:endParaRPr lang="en-US" sz="2000" b="1" baseline="30000" dirty="0"/>
          </a:p>
          <a:p>
            <a:endParaRPr lang="en-US" sz="2000" b="1" baseline="30000" dirty="0"/>
          </a:p>
          <a:p>
            <a:endParaRPr lang="en-US" sz="2000" b="1" baseline="30000" dirty="0"/>
          </a:p>
          <a:p>
            <a:r>
              <a:rPr lang="en-US" sz="2000" b="1" baseline="30000" dirty="0"/>
              <a:t>Questions and Answers about Education Records</a:t>
            </a:r>
            <a:r>
              <a:rPr lang="en-US" sz="2000" baseline="30000" dirty="0"/>
              <a:t> – Schools maintain education records about students who are or were enrolled in the school. Education records can be used when students apply for college or entry into other types of education programs such as career training programs, as well as when students request DACA. This document provides answers to frequently asked questions about education records, including types of records, what they contain, how to locate them, and how to request them.</a:t>
            </a:r>
          </a:p>
          <a:p>
            <a:pPr marL="114300" indent="-114300">
              <a:buFont typeface="Arial" panose="020B0604020202020204" pitchFamily="34" charset="0"/>
              <a:buChar char="•"/>
            </a:pPr>
            <a:r>
              <a:rPr lang="en-US" sz="1400" baseline="30000" dirty="0">
                <a:solidFill>
                  <a:srgbClr val="C00000"/>
                </a:solidFill>
                <a:hlinkClick r:id="rId4"/>
              </a:rPr>
              <a:t>http://www2.ed.gov/about/offices/list/ocr/docs/qa-201405.pdf</a:t>
            </a:r>
            <a:r>
              <a:rPr lang="en-US" sz="1400" baseline="30000" dirty="0">
                <a:solidFill>
                  <a:srgbClr val="C00000"/>
                </a:solidFill>
              </a:rPr>
              <a:t> </a:t>
            </a:r>
          </a:p>
          <a:p>
            <a:endParaRPr lang="en-US" sz="2000" b="1" baseline="30000" dirty="0"/>
          </a:p>
          <a:p>
            <a:endParaRPr lang="en-US" sz="2000" b="1" baseline="30000" dirty="0"/>
          </a:p>
          <a:p>
            <a:r>
              <a:rPr lang="en-US" sz="2000" b="1" baseline="30000" dirty="0"/>
              <a:t>Migrant Education Program (MEP)</a:t>
            </a:r>
            <a:r>
              <a:rPr lang="en-US" sz="2000" baseline="30000" dirty="0"/>
              <a:t> – This website provides an overview of the Migrant Education Program, which funds support high-quality education programs for migratory children and ensure migratory children who move between states are not penalized for disparities in curriculum, graduation requirements, academic achievement standards, or academic content.</a:t>
            </a:r>
          </a:p>
          <a:p>
            <a:pPr marL="171450" indent="-171450">
              <a:buFont typeface="Arial" panose="020B0604020202020204" pitchFamily="34" charset="0"/>
              <a:buChar char="•"/>
            </a:pPr>
            <a:r>
              <a:rPr lang="en-US" sz="1400" baseline="30000" dirty="0">
                <a:solidFill>
                  <a:srgbClr val="C00000"/>
                </a:solidFill>
                <a:hlinkClick r:id="rId5"/>
              </a:rPr>
              <a:t>http://www2.ed.gov/programs/mep/index.html</a:t>
            </a:r>
            <a:r>
              <a:rPr lang="en-US" sz="1400" baseline="30000" dirty="0">
                <a:solidFill>
                  <a:srgbClr val="C00000"/>
                </a:solidFill>
              </a:rPr>
              <a:t> </a:t>
            </a:r>
          </a:p>
        </p:txBody>
      </p:sp>
      <p:sp>
        <p:nvSpPr>
          <p:cNvPr id="2" name="Slide Number Placeholder 1"/>
          <p:cNvSpPr>
            <a:spLocks noGrp="1"/>
          </p:cNvSpPr>
          <p:nvPr>
            <p:ph type="sldNum" sz="quarter" idx="12"/>
          </p:nvPr>
        </p:nvSpPr>
        <p:spPr/>
        <p:txBody>
          <a:bodyPr/>
          <a:lstStyle/>
          <a:p>
            <a:fld id="{AA709EAB-EEE3-468A-98D4-D1C3A4498D53}" type="slidenum">
              <a:rPr lang="en-US" smtClean="0"/>
              <a:t>18</a:t>
            </a:fld>
            <a:endParaRPr lang="en-US"/>
          </a:p>
        </p:txBody>
      </p:sp>
      <p:pic>
        <p:nvPicPr>
          <p:cNvPr id="5" name="Picture 2" descr="F:\Images\Refugees\boy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2787"/>
          <a:stretch/>
        </p:blipFill>
        <p:spPr bwMode="auto">
          <a:xfrm flipH="1">
            <a:off x="12700" y="2934941"/>
            <a:ext cx="838200" cy="3923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6058" y="990600"/>
            <a:ext cx="7315200" cy="420628"/>
          </a:xfrm>
          <a:prstGeom prst="rect">
            <a:avLst/>
          </a:prstGeom>
          <a:noFill/>
        </p:spPr>
        <p:txBody>
          <a:bodyPr wrap="square" rtlCol="0">
            <a:spAutoFit/>
          </a:bodyPr>
          <a:lstStyle/>
          <a:p>
            <a:r>
              <a:rPr lang="en-US" sz="3200" b="1" baseline="30000" dirty="0"/>
              <a:t>Resources…</a:t>
            </a:r>
          </a:p>
        </p:txBody>
      </p:sp>
    </p:spTree>
    <p:extLst>
      <p:ext uri="{BB962C8B-B14F-4D97-AF65-F5344CB8AC3E}">
        <p14:creationId xmlns:p14="http://schemas.microsoft.com/office/powerpoint/2010/main" val="2054448242"/>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054338"/>
            <a:ext cx="4191000" cy="5478423"/>
          </a:xfrm>
          <a:prstGeom prst="rect">
            <a:avLst/>
          </a:prstGeom>
          <a:noFill/>
        </p:spPr>
        <p:txBody>
          <a:bodyPr wrap="square" numCol="1" spcCol="274320" rtlCol="0">
            <a:spAutoFit/>
          </a:bodyPr>
          <a:lstStyle/>
          <a:p>
            <a:r>
              <a:rPr lang="en-US" sz="2000" b="1" baseline="30000" dirty="0"/>
              <a:t>High School Equivalency Program (HEP)</a:t>
            </a:r>
            <a:r>
              <a:rPr lang="en-US" sz="2000" baseline="30000" dirty="0"/>
              <a:t> – This website provides an overview of the High School Equivalency Program, a program designed to help migrant and seasonal farm workers and members of their immediate families obtain the equivalent of a high school diploma and to gain employment or begin postsecondary education or training.</a:t>
            </a:r>
          </a:p>
          <a:p>
            <a:pPr marL="114300" indent="-114300">
              <a:spcAft>
                <a:spcPts val="1200"/>
              </a:spcAft>
              <a:buFont typeface="Arial" panose="020B0604020202020204" pitchFamily="34" charset="0"/>
              <a:buChar char="•"/>
            </a:pPr>
            <a:r>
              <a:rPr lang="en-US" sz="1400" baseline="30000" dirty="0">
                <a:solidFill>
                  <a:srgbClr val="C00000"/>
                </a:solidFill>
                <a:hlinkClick r:id="rId2"/>
              </a:rPr>
              <a:t>http://www2.ed.gov/programs/hep/index.html</a:t>
            </a:r>
            <a:r>
              <a:rPr lang="en-US" sz="1400" baseline="30000" dirty="0">
                <a:solidFill>
                  <a:srgbClr val="C00000"/>
                </a:solidFill>
              </a:rPr>
              <a:t> </a:t>
            </a:r>
          </a:p>
          <a:p>
            <a:pPr>
              <a:spcBef>
                <a:spcPts val="1200"/>
              </a:spcBef>
            </a:pPr>
            <a:r>
              <a:rPr lang="en-US" sz="2000" b="1" baseline="30000" dirty="0"/>
              <a:t>White House Initiative on Education Excellence for Hispanics (WHIEEH)</a:t>
            </a:r>
            <a:r>
              <a:rPr lang="en-US" sz="2000" baseline="30000" dirty="0"/>
              <a:t> – This webpage provides an overview of WHIEEH, including its purpose, objectives, contact information, and relevant links. The WHIEEH aims to increase the education outcomes for Hispanic students, from cradle-to-career. WHIEEH is also on Facebook and Twitter.</a:t>
            </a:r>
          </a:p>
          <a:p>
            <a:pPr marL="114300" indent="-112713">
              <a:buFont typeface="Arial" panose="020B0604020202020204" pitchFamily="34" charset="0"/>
              <a:buChar char="•"/>
            </a:pPr>
            <a:r>
              <a:rPr lang="en-US" sz="1400" baseline="30000" dirty="0">
                <a:solidFill>
                  <a:srgbClr val="C00000"/>
                </a:solidFill>
              </a:rPr>
              <a:t>Webpage </a:t>
            </a:r>
            <a:r>
              <a:rPr lang="en-US" sz="1400" baseline="30000" dirty="0">
                <a:solidFill>
                  <a:srgbClr val="C00000"/>
                </a:solidFill>
                <a:hlinkClick r:id="rId3"/>
              </a:rPr>
              <a:t>http://www.ed.gov/edblogs/hispanic-initiative/</a:t>
            </a:r>
            <a:r>
              <a:rPr lang="en-US" sz="1400" baseline="30000" dirty="0">
                <a:solidFill>
                  <a:srgbClr val="C00000"/>
                </a:solidFill>
              </a:rPr>
              <a:t> </a:t>
            </a:r>
          </a:p>
          <a:p>
            <a:pPr marL="114300" indent="-112713">
              <a:buFont typeface="Arial" panose="020B0604020202020204" pitchFamily="34" charset="0"/>
              <a:buChar char="•"/>
            </a:pPr>
            <a:r>
              <a:rPr lang="en-US" sz="1400" baseline="30000" dirty="0">
                <a:solidFill>
                  <a:srgbClr val="C00000"/>
                </a:solidFill>
              </a:rPr>
              <a:t>Facebook https://www.facebook.com/W.H.I.onEducationExcellenceforHispanics</a:t>
            </a:r>
          </a:p>
          <a:p>
            <a:pPr marL="114300" indent="-114300">
              <a:spcAft>
                <a:spcPts val="1200"/>
              </a:spcAft>
              <a:buFont typeface="Arial" panose="020B0604020202020204" pitchFamily="34" charset="0"/>
              <a:buChar char="•"/>
            </a:pPr>
            <a:r>
              <a:rPr lang="en-US" sz="1400" baseline="30000" dirty="0">
                <a:solidFill>
                  <a:srgbClr val="C00000"/>
                </a:solidFill>
              </a:rPr>
              <a:t>Twitter </a:t>
            </a:r>
            <a:r>
              <a:rPr lang="en-US" sz="1400" baseline="30000" dirty="0">
                <a:solidFill>
                  <a:srgbClr val="C00000"/>
                </a:solidFill>
                <a:hlinkClick r:id="rId4"/>
              </a:rPr>
              <a:t>https://twitter.com/HispanicEd</a:t>
            </a:r>
            <a:r>
              <a:rPr lang="en-US" sz="1400" baseline="30000" dirty="0">
                <a:solidFill>
                  <a:srgbClr val="C00000"/>
                </a:solidFill>
              </a:rPr>
              <a:t> </a:t>
            </a:r>
          </a:p>
          <a:p>
            <a:pPr>
              <a:spcBef>
                <a:spcPts val="1200"/>
              </a:spcBef>
            </a:pPr>
            <a:r>
              <a:rPr lang="en-US" sz="2000" b="1" baseline="30000" dirty="0"/>
              <a:t>White House Initiative on Asian Americans and Pacific Islanders (AAPI)</a:t>
            </a:r>
            <a:r>
              <a:rPr lang="en-US" sz="2000" baseline="30000" dirty="0"/>
              <a:t> – This webpage provides an overview of the AAPI initiative, including facts and data, resources, and contact information.</a:t>
            </a:r>
          </a:p>
          <a:p>
            <a:pPr marL="114300" indent="-114300">
              <a:spcAft>
                <a:spcPts val="1200"/>
              </a:spcAft>
              <a:buFont typeface="Arial" panose="020B0604020202020204" pitchFamily="34" charset="0"/>
              <a:buChar char="•"/>
            </a:pPr>
            <a:r>
              <a:rPr lang="en-US" sz="1400" baseline="30000" dirty="0">
                <a:solidFill>
                  <a:srgbClr val="C00000"/>
                </a:solidFill>
                <a:hlinkClick r:id="rId5"/>
              </a:rPr>
              <a:t>http://budurl.com/AAPI</a:t>
            </a:r>
            <a:r>
              <a:rPr lang="en-US" sz="1400" baseline="30000" dirty="0">
                <a:solidFill>
                  <a:srgbClr val="C00000"/>
                </a:solidFill>
              </a:rPr>
              <a:t> </a:t>
            </a:r>
          </a:p>
          <a:p>
            <a:pPr>
              <a:spcAft>
                <a:spcPts val="1200"/>
              </a:spcAft>
            </a:pPr>
            <a:endParaRPr lang="en-US" sz="2000" baseline="30000" dirty="0"/>
          </a:p>
        </p:txBody>
      </p:sp>
      <p:pic>
        <p:nvPicPr>
          <p:cNvPr id="5122" name="Picture 2" descr="F:\Images\5199011166_3764b221bf_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762000"/>
            <a:ext cx="3354437" cy="5029200"/>
          </a:xfrm>
          <a:prstGeom prst="rect">
            <a:avLst/>
          </a:prstGeom>
          <a:ln>
            <a:noFill/>
          </a:ln>
          <a:effectLst>
            <a:outerShdw blurRad="50800" dist="1016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19</a:t>
            </a:fld>
            <a:endParaRPr lang="en-US"/>
          </a:p>
        </p:txBody>
      </p:sp>
      <p:sp>
        <p:nvSpPr>
          <p:cNvPr id="5" name="TextBox 4"/>
          <p:cNvSpPr txBox="1"/>
          <p:nvPr/>
        </p:nvSpPr>
        <p:spPr>
          <a:xfrm>
            <a:off x="1371600" y="569972"/>
            <a:ext cx="7315200" cy="420628"/>
          </a:xfrm>
          <a:prstGeom prst="rect">
            <a:avLst/>
          </a:prstGeom>
          <a:noFill/>
        </p:spPr>
        <p:txBody>
          <a:bodyPr wrap="square" rtlCol="0">
            <a:spAutoFit/>
          </a:bodyPr>
          <a:lstStyle/>
          <a:p>
            <a:r>
              <a:rPr lang="en-US" sz="3200" b="1" baseline="30000" dirty="0"/>
              <a:t>Resources…</a:t>
            </a:r>
          </a:p>
        </p:txBody>
      </p:sp>
    </p:spTree>
    <p:extLst>
      <p:ext uri="{BB962C8B-B14F-4D97-AF65-F5344CB8AC3E}">
        <p14:creationId xmlns:p14="http://schemas.microsoft.com/office/powerpoint/2010/main" val="4188890356"/>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47800" y="1061663"/>
            <a:ext cx="3581400" cy="4493538"/>
          </a:xfrm>
          <a:prstGeom prst="rect">
            <a:avLst/>
          </a:prstGeom>
          <a:noFill/>
        </p:spPr>
        <p:txBody>
          <a:bodyPr wrap="square" rtlCol="0">
            <a:spAutoFit/>
          </a:bodyPr>
          <a:lstStyle/>
          <a:p>
            <a:pPr>
              <a:spcAft>
                <a:spcPts val="1800"/>
              </a:spcAft>
            </a:pPr>
            <a:r>
              <a:rPr lang="en-US" sz="1600" dirty="0"/>
              <a:t>In </a:t>
            </a:r>
            <a:r>
              <a:rPr lang="en-US" sz="1600" i="1" dirty="0" err="1"/>
              <a:t>Plyler</a:t>
            </a:r>
            <a:r>
              <a:rPr lang="en-US" sz="1600" i="1" dirty="0"/>
              <a:t> vs. Doe</a:t>
            </a:r>
            <a:r>
              <a:rPr lang="en-US" sz="1600" dirty="0"/>
              <a:t>, the U.S. Supreme Court ruled that children of undocumented workers and children who themselves are undocumented have the same right to attend public primary and secondary schools as do U.S. citizens and permanent residents. </a:t>
            </a:r>
          </a:p>
          <a:p>
            <a:pPr>
              <a:spcAft>
                <a:spcPts val="1800"/>
              </a:spcAft>
            </a:pPr>
            <a:r>
              <a:rPr lang="en-US" sz="1600" dirty="0"/>
              <a:t>Like other students, children of undocumented workers in fact are required under state laws to attend school until they reach a mandated age. </a:t>
            </a:r>
          </a:p>
          <a:p>
            <a:pPr>
              <a:spcAft>
                <a:spcPts val="1800"/>
              </a:spcAft>
            </a:pPr>
            <a:r>
              <a:rPr lang="en-US" sz="1600" dirty="0"/>
              <a:t>School personnel – especially principals and those involved with student registration and enrollment – should be aware that they have no legal obligation to enforce U.S. immigration laws.</a:t>
            </a:r>
          </a:p>
        </p:txBody>
      </p:sp>
      <p:sp>
        <p:nvSpPr>
          <p:cNvPr id="13" name="TextBox 12"/>
          <p:cNvSpPr txBox="1"/>
          <p:nvPr/>
        </p:nvSpPr>
        <p:spPr>
          <a:xfrm>
            <a:off x="5181600" y="1058097"/>
            <a:ext cx="3733800" cy="4739759"/>
          </a:xfrm>
          <a:prstGeom prst="rect">
            <a:avLst/>
          </a:prstGeom>
          <a:noFill/>
        </p:spPr>
        <p:txBody>
          <a:bodyPr wrap="square" rtlCol="0">
            <a:spAutoFit/>
          </a:bodyPr>
          <a:lstStyle/>
          <a:p>
            <a:pPr>
              <a:spcAft>
                <a:spcPts val="1800"/>
              </a:spcAft>
            </a:pPr>
            <a:r>
              <a:rPr lang="es-ES" sz="1600" dirty="0">
                <a:solidFill>
                  <a:srgbClr val="20484C"/>
                </a:solidFill>
              </a:rPr>
              <a:t>El Tribunal Supremo de los Estados Unidos, en el caso </a:t>
            </a:r>
            <a:r>
              <a:rPr lang="es-ES" sz="1600" dirty="0" err="1">
                <a:solidFill>
                  <a:srgbClr val="20484C"/>
                </a:solidFill>
              </a:rPr>
              <a:t>Doe</a:t>
            </a:r>
            <a:r>
              <a:rPr lang="es-ES" sz="1600" dirty="0">
                <a:solidFill>
                  <a:srgbClr val="20484C"/>
                </a:solidFill>
              </a:rPr>
              <a:t> vs. </a:t>
            </a:r>
            <a:r>
              <a:rPr lang="es-ES" sz="1600" dirty="0" err="1">
                <a:solidFill>
                  <a:srgbClr val="20484C"/>
                </a:solidFill>
              </a:rPr>
              <a:t>Plyler</a:t>
            </a:r>
            <a:r>
              <a:rPr lang="es-ES" sz="1600" dirty="0">
                <a:solidFill>
                  <a:srgbClr val="20484C"/>
                </a:solidFill>
              </a:rPr>
              <a:t>, dictaminó que los niños de padres indocumentados y los niños que también son indocumentados tienen el mismo derecho de asistir a las escuelas públicas primarias y secundarias que tienen sus contrapartes de nacionalidad estadounidense. </a:t>
            </a:r>
          </a:p>
          <a:p>
            <a:pPr>
              <a:spcAft>
                <a:spcPts val="1800"/>
              </a:spcAft>
            </a:pPr>
            <a:r>
              <a:rPr lang="es-ES" sz="1600" dirty="0">
                <a:solidFill>
                  <a:srgbClr val="20484C"/>
                </a:solidFill>
              </a:rPr>
              <a:t>Al igual que los demás niños, los estudiantes indocumentados están obligados a asistir a la escuela hasta que llegan a la edad exigida por la ley.</a:t>
            </a:r>
          </a:p>
          <a:p>
            <a:pPr>
              <a:spcAft>
                <a:spcPts val="1800"/>
              </a:spcAft>
            </a:pPr>
            <a:r>
              <a:rPr lang="es-ES" sz="1600" dirty="0">
                <a:solidFill>
                  <a:srgbClr val="20484C"/>
                </a:solidFill>
              </a:rPr>
              <a:t>Personal de la escuela – en especial la el director y los que admiten los estudiantes – deben ser conscientes de que no tienen la obligación legal de ejecutar cumplir las leyes de inmigración de Estados Unidos.</a:t>
            </a:r>
          </a:p>
        </p:txBody>
      </p:sp>
      <p:pic>
        <p:nvPicPr>
          <p:cNvPr id="1027" name="Picture 3" descr="F:\Images\Refugees\girl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071"/>
          <a:stretch/>
        </p:blipFill>
        <p:spPr bwMode="auto">
          <a:xfrm flipH="1">
            <a:off x="-1" y="2865043"/>
            <a:ext cx="1030705" cy="39881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2</a:t>
            </a:fld>
            <a:endParaRPr lang="en-US"/>
          </a:p>
        </p:txBody>
      </p:sp>
    </p:spTree>
    <p:extLst>
      <p:ext uri="{BB962C8B-B14F-4D97-AF65-F5344CB8AC3E}">
        <p14:creationId xmlns:p14="http://schemas.microsoft.com/office/powerpoint/2010/main" val="318273211"/>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Z:\- Photos x\IDRA SlideShow of Kids\2014\11-fnl2.png"/>
          <p:cNvPicPr>
            <a:picLocks noChangeAspect="1" noChangeArrowheads="1"/>
          </p:cNvPicPr>
          <p:nvPr/>
        </p:nvPicPr>
        <p:blipFill rotWithShape="1">
          <a:blip r:embed="rId2">
            <a:extLst>
              <a:ext uri="{28A0092B-C50C-407E-A947-70E740481C1C}">
                <a14:useLocalDpi xmlns:a14="http://schemas.microsoft.com/office/drawing/2010/main" val="0"/>
              </a:ext>
            </a:extLst>
          </a:blip>
          <a:srcRect l="14966" t="4119" r="11174" b="38955"/>
          <a:stretch/>
        </p:blipFill>
        <p:spPr bwMode="auto">
          <a:xfrm>
            <a:off x="7555523" y="152400"/>
            <a:ext cx="1588477" cy="18364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2" descr="Z:\- Photos x\IDRA SlideShow of Kids\2014\19-fnl.png"/>
          <p:cNvPicPr>
            <a:picLocks noChangeAspect="1" noChangeArrowheads="1"/>
          </p:cNvPicPr>
          <p:nvPr/>
        </p:nvPicPr>
        <p:blipFill rotWithShape="1">
          <a:blip r:embed="rId3">
            <a:extLst>
              <a:ext uri="{28A0092B-C50C-407E-A947-70E740481C1C}">
                <a14:useLocalDpi xmlns:a14="http://schemas.microsoft.com/office/drawing/2010/main" val="0"/>
              </a:ext>
            </a:extLst>
          </a:blip>
          <a:srcRect t="8147"/>
          <a:stretch/>
        </p:blipFill>
        <p:spPr bwMode="auto">
          <a:xfrm>
            <a:off x="1219200" y="152401"/>
            <a:ext cx="1680086" cy="18364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4572464" y="2979936"/>
            <a:ext cx="4221379" cy="222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lnSpc>
                <a:spcPct val="80000"/>
              </a:lnSpc>
              <a:spcBef>
                <a:spcPct val="20000"/>
              </a:spcBef>
              <a:defRPr/>
            </a:pPr>
            <a:r>
              <a:rPr lang="en-US" sz="1400" b="1" dirty="0">
                <a:solidFill>
                  <a:schemeClr val="tx2">
                    <a:lumMod val="75000"/>
                  </a:schemeClr>
                </a:solidFill>
                <a:latin typeface="+mn-lt"/>
                <a:cs typeface="Arial" panose="020B0604020202020204" pitchFamily="34" charset="0"/>
              </a:rPr>
              <a:t>Intercultural Development Research Association </a:t>
            </a:r>
            <a:endParaRPr lang="en-US" sz="1200" b="1" dirty="0">
              <a:solidFill>
                <a:schemeClr val="tx2">
                  <a:lumMod val="75000"/>
                </a:schemeClr>
              </a:solidFill>
              <a:latin typeface="+mn-lt"/>
              <a:cs typeface="Arial" panose="020B0604020202020204" pitchFamily="34" charset="0"/>
            </a:endParaRPr>
          </a:p>
          <a:p>
            <a:pPr algn="r">
              <a:lnSpc>
                <a:spcPct val="80000"/>
              </a:lnSpc>
              <a:spcBef>
                <a:spcPct val="20000"/>
              </a:spcBef>
              <a:defRPr/>
            </a:pPr>
            <a:r>
              <a:rPr lang="en-US" sz="1100" dirty="0">
                <a:latin typeface="+mn-lt"/>
                <a:cs typeface="Arial" panose="020B0604020202020204" pitchFamily="34" charset="0"/>
              </a:rPr>
              <a:t>Celina Moreno, J.D., President &amp; CEO</a:t>
            </a:r>
          </a:p>
          <a:p>
            <a:pPr algn="r">
              <a:lnSpc>
                <a:spcPct val="80000"/>
              </a:lnSpc>
              <a:spcBef>
                <a:spcPct val="20000"/>
              </a:spcBef>
              <a:defRPr/>
            </a:pPr>
            <a:r>
              <a:rPr lang="en-US" sz="1100" dirty="0">
                <a:latin typeface="+mn-lt"/>
                <a:cs typeface="Arial" panose="020B0604020202020204" pitchFamily="34" charset="0"/>
              </a:rPr>
              <a:t>5815 Callaghan Road, Suite 101</a:t>
            </a:r>
          </a:p>
          <a:p>
            <a:pPr algn="r">
              <a:lnSpc>
                <a:spcPct val="80000"/>
              </a:lnSpc>
              <a:spcBef>
                <a:spcPct val="20000"/>
              </a:spcBef>
              <a:defRPr/>
            </a:pPr>
            <a:r>
              <a:rPr lang="en-US" sz="1100" dirty="0">
                <a:latin typeface="+mn-lt"/>
                <a:cs typeface="Arial" panose="020B0604020202020204" pitchFamily="34" charset="0"/>
              </a:rPr>
              <a:t>San Antonio, Texas 78228</a:t>
            </a:r>
          </a:p>
          <a:p>
            <a:pPr algn="r">
              <a:lnSpc>
                <a:spcPct val="80000"/>
              </a:lnSpc>
              <a:spcBef>
                <a:spcPct val="20000"/>
              </a:spcBef>
              <a:defRPr/>
            </a:pPr>
            <a:endParaRPr lang="en-US" sz="1100" dirty="0">
              <a:latin typeface="+mn-lt"/>
              <a:cs typeface="Arial" panose="020B0604020202020204" pitchFamily="34" charset="0"/>
            </a:endParaRPr>
          </a:p>
          <a:p>
            <a:pPr algn="r">
              <a:lnSpc>
                <a:spcPct val="80000"/>
              </a:lnSpc>
              <a:spcBef>
                <a:spcPct val="20000"/>
              </a:spcBef>
              <a:defRPr/>
            </a:pPr>
            <a:r>
              <a:rPr lang="en-US" sz="1100" dirty="0">
                <a:latin typeface="+mn-lt"/>
                <a:cs typeface="Arial" panose="020B0604020202020204" pitchFamily="34" charset="0"/>
              </a:rPr>
              <a:t>210-444-1710 • contact@idra.org</a:t>
            </a:r>
          </a:p>
          <a:p>
            <a:pPr algn="r">
              <a:lnSpc>
                <a:spcPct val="80000"/>
              </a:lnSpc>
              <a:spcBef>
                <a:spcPct val="20000"/>
              </a:spcBef>
              <a:defRPr/>
            </a:pPr>
            <a:endParaRPr lang="en-US" sz="1000" b="1" dirty="0">
              <a:latin typeface="+mn-lt"/>
              <a:cs typeface="Arial" panose="020B0604020202020204" pitchFamily="34" charset="0"/>
            </a:endParaRPr>
          </a:p>
          <a:p>
            <a:pPr algn="r">
              <a:lnSpc>
                <a:spcPct val="80000"/>
              </a:lnSpc>
              <a:spcBef>
                <a:spcPct val="20000"/>
              </a:spcBef>
              <a:defRPr/>
            </a:pPr>
            <a:r>
              <a:rPr lang="en-US" sz="1600" b="1" dirty="0">
                <a:solidFill>
                  <a:srgbClr val="CC5300"/>
                </a:solidFill>
                <a:effectLst>
                  <a:outerShdw blurRad="38100" dist="38100" dir="2700000" algn="tl">
                    <a:srgbClr val="000000">
                      <a:alpha val="43137"/>
                    </a:srgbClr>
                  </a:outerShdw>
                </a:effectLst>
                <a:latin typeface="+mn-lt"/>
                <a:cs typeface="Arial" panose="020B0604020202020204" pitchFamily="34" charset="0"/>
              </a:rPr>
              <a:t>www.</a:t>
            </a:r>
            <a:r>
              <a:rPr lang="en-US" sz="2000" b="1" dirty="0">
                <a:solidFill>
                  <a:srgbClr val="CC5300"/>
                </a:solidFill>
                <a:effectLst>
                  <a:outerShdw blurRad="38100" dist="38100" dir="2700000" algn="tl">
                    <a:srgbClr val="000000">
                      <a:alpha val="43137"/>
                    </a:srgbClr>
                  </a:outerShdw>
                </a:effectLst>
                <a:latin typeface="+mn-lt"/>
                <a:cs typeface="Arial" panose="020B0604020202020204" pitchFamily="34" charset="0"/>
              </a:rPr>
              <a:t>idra</a:t>
            </a:r>
            <a:r>
              <a:rPr lang="en-US" sz="1600" b="1" dirty="0">
                <a:solidFill>
                  <a:srgbClr val="CC5300"/>
                </a:solidFill>
                <a:effectLst>
                  <a:outerShdw blurRad="38100" dist="38100" dir="2700000" algn="tl">
                    <a:srgbClr val="000000">
                      <a:alpha val="43137"/>
                    </a:srgbClr>
                  </a:outerShdw>
                </a:effectLst>
                <a:latin typeface="+mn-lt"/>
                <a:cs typeface="Arial" panose="020B0604020202020204" pitchFamily="34" charset="0"/>
              </a:rPr>
              <a:t>.org</a:t>
            </a:r>
          </a:p>
          <a:p>
            <a:pPr algn="r">
              <a:lnSpc>
                <a:spcPct val="80000"/>
              </a:lnSpc>
              <a:spcBef>
                <a:spcPct val="20000"/>
              </a:spcBef>
              <a:defRPr/>
            </a:pPr>
            <a:r>
              <a:rPr lang="en-US" sz="1100" dirty="0">
                <a:latin typeface="+mn-lt"/>
                <a:cs typeface="Arial" panose="020B0604020202020204" pitchFamily="34" charset="0"/>
              </a:rPr>
              <a:t> </a:t>
            </a:r>
          </a:p>
          <a:p>
            <a:pPr algn="r">
              <a:lnSpc>
                <a:spcPct val="80000"/>
              </a:lnSpc>
              <a:spcBef>
                <a:spcPct val="20000"/>
              </a:spcBef>
              <a:defRPr/>
            </a:pPr>
            <a:r>
              <a:rPr lang="en-US" sz="1200" i="1" dirty="0">
                <a:latin typeface="+mn-lt"/>
                <a:cs typeface="Arial" panose="020B0604020202020204" pitchFamily="34" charset="0"/>
              </a:rPr>
              <a:t>Our mission is to achieve equal educational opportunity for every child through strong public schools that prepare all students to access and succeed in college.</a:t>
            </a:r>
            <a:endParaRPr lang="en-US" sz="1400" b="1" i="1" dirty="0">
              <a:latin typeface="+mn-lt"/>
              <a:cs typeface="Arial" panose="020B0604020202020204" pitchFamily="34" charset="0"/>
            </a:endParaRPr>
          </a:p>
        </p:txBody>
      </p:sp>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7618" y="5257800"/>
            <a:ext cx="305483" cy="304800"/>
          </a:xfrm>
          <a:prstGeom prst="rect">
            <a:avLst/>
          </a:prstGeom>
          <a:ln>
            <a:noFill/>
          </a:ln>
          <a:effectLst>
            <a:outerShdw blurRad="292100" dist="139700" dir="2700000" algn="tl" rotWithShape="0">
              <a:srgbClr val="333333">
                <a:alpha val="65000"/>
              </a:srgbClr>
            </a:outerShdw>
          </a:effectLst>
        </p:spPr>
      </p:pic>
      <p:pic>
        <p:nvPicPr>
          <p:cNvPr id="10" name="Picture 9">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7448" y="5263835"/>
            <a:ext cx="298765" cy="298765"/>
          </a:xfrm>
          <a:prstGeom prst="rect">
            <a:avLst/>
          </a:prstGeom>
          <a:ln>
            <a:noFill/>
          </a:ln>
          <a:effectLst>
            <a:outerShdw blurRad="292100" dist="139700" dir="2700000" algn="tl" rotWithShape="0">
              <a:srgbClr val="333333">
                <a:alpha val="65000"/>
              </a:srgbClr>
            </a:outerShdw>
          </a:effectLst>
        </p:spPr>
      </p:pic>
      <p:pic>
        <p:nvPicPr>
          <p:cNvPr id="11" name="Picture 10">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229484"/>
            <a:ext cx="308892" cy="313242"/>
          </a:xfrm>
          <a:prstGeom prst="rect">
            <a:avLst/>
          </a:prstGeom>
          <a:ln>
            <a:noFill/>
          </a:ln>
          <a:effectLst>
            <a:outerShdw blurRad="292100" dist="139700" dir="2700000" algn="tl" rotWithShape="0">
              <a:srgbClr val="333333">
                <a:alpha val="65000"/>
              </a:srgbClr>
            </a:outerShdw>
          </a:effectLst>
        </p:spPr>
      </p:pic>
      <p:pic>
        <p:nvPicPr>
          <p:cNvPr id="12" name="Picture 11">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1000" y="5199968"/>
            <a:ext cx="295494" cy="29549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t="687"/>
          <a:stretch/>
        </p:blipFill>
        <p:spPr>
          <a:xfrm>
            <a:off x="7086600" y="5210109"/>
            <a:ext cx="325553" cy="32331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13" cstate="print">
            <a:extLst>
              <a:ext uri="{28A0092B-C50C-407E-A947-70E740481C1C}">
                <a14:useLocalDpi xmlns:a14="http://schemas.microsoft.com/office/drawing/2010/main" val="0"/>
              </a:ext>
            </a:extLst>
          </a:blip>
          <a:srcRect l="6680" r="5534" b="4304"/>
          <a:stretch/>
        </p:blipFill>
        <p:spPr>
          <a:xfrm>
            <a:off x="7549664" y="5211752"/>
            <a:ext cx="304950" cy="298765"/>
          </a:xfrm>
          <a:prstGeom prst="rect">
            <a:avLst/>
          </a:prstGeom>
          <a:ln>
            <a:noFill/>
          </a:ln>
          <a:effectLst>
            <a:outerShdw blurRad="292100" dist="139700" dir="2700000" algn="tl" rotWithShape="0">
              <a:srgbClr val="333333">
                <a:alpha val="65000"/>
              </a:srgbClr>
            </a:outerShdw>
          </a:effectLst>
        </p:spPr>
      </p:pic>
      <p:pic>
        <p:nvPicPr>
          <p:cNvPr id="17" name="Picture 3" descr="Z:\- Photos x\IDRA SlideShow of Kids\2014\8-fnl2.png"/>
          <p:cNvPicPr>
            <a:picLocks noChangeAspect="1" noChangeArrowheads="1"/>
          </p:cNvPicPr>
          <p:nvPr/>
        </p:nvPicPr>
        <p:blipFill rotWithShape="1">
          <a:blip r:embed="rId14">
            <a:extLst>
              <a:ext uri="{28A0092B-C50C-407E-A947-70E740481C1C}">
                <a14:useLocalDpi xmlns:a14="http://schemas.microsoft.com/office/drawing/2010/main" val="0"/>
              </a:ext>
            </a:extLst>
          </a:blip>
          <a:srcRect l="8986" t="5570" r="-1" b="18952"/>
          <a:stretch/>
        </p:blipFill>
        <p:spPr bwMode="auto">
          <a:xfrm>
            <a:off x="2899285" y="152402"/>
            <a:ext cx="1580989" cy="1822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26" y="164282"/>
            <a:ext cx="1303244" cy="1824542"/>
          </a:xfrm>
          <a:prstGeom prst="rect">
            <a:avLst/>
          </a:prstGeom>
          <a:ln>
            <a:noFill/>
          </a:ln>
          <a:effectLst>
            <a:outerShdw blurRad="190500" algn="tl" rotWithShape="0">
              <a:srgbClr val="000000">
                <a:alpha val="70000"/>
              </a:srgbClr>
            </a:outerShdw>
          </a:effectLst>
        </p:spPr>
      </p:pic>
      <p:pic>
        <p:nvPicPr>
          <p:cNvPr id="19" name="Picture 4" descr="Z:\- Photos x\IDRA SlideShow of Kids\2014\21-fnl.png"/>
          <p:cNvPicPr>
            <a:picLocks noChangeAspect="1" noChangeArrowheads="1"/>
          </p:cNvPicPr>
          <p:nvPr/>
        </p:nvPicPr>
        <p:blipFill rotWithShape="1">
          <a:blip r:embed="rId16">
            <a:extLst>
              <a:ext uri="{28A0092B-C50C-407E-A947-70E740481C1C}">
                <a14:useLocalDpi xmlns:a14="http://schemas.microsoft.com/office/drawing/2010/main" val="0"/>
              </a:ext>
            </a:extLst>
          </a:blip>
          <a:srcRect t="5093" b="9424"/>
          <a:stretch/>
        </p:blipFill>
        <p:spPr bwMode="auto">
          <a:xfrm>
            <a:off x="4463756" y="152401"/>
            <a:ext cx="1678692" cy="18224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5" descr="Z:\- Photos x\IDRA SlideShow of Kids\2014\14-fnl.png"/>
          <p:cNvPicPr>
            <a:picLocks noChangeAspect="1" noChangeArrowheads="1"/>
          </p:cNvPicPr>
          <p:nvPr/>
        </p:nvPicPr>
        <p:blipFill rotWithShape="1">
          <a:blip r:embed="rId17">
            <a:extLst>
              <a:ext uri="{28A0092B-C50C-407E-A947-70E740481C1C}">
                <a14:useLocalDpi xmlns:a14="http://schemas.microsoft.com/office/drawing/2010/main" val="0"/>
              </a:ext>
            </a:extLst>
          </a:blip>
          <a:srcRect t="6267" r="2933" b="18309"/>
          <a:stretch/>
        </p:blipFill>
        <p:spPr bwMode="auto">
          <a:xfrm>
            <a:off x="5948785" y="152402"/>
            <a:ext cx="1770137" cy="18224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18" cstate="print">
            <a:extLst>
              <a:ext uri="{28A0092B-C50C-407E-A947-70E740481C1C}">
                <a14:useLocalDpi xmlns:a14="http://schemas.microsoft.com/office/drawing/2010/main" val="0"/>
              </a:ext>
            </a:extLst>
          </a:blip>
          <a:srcRect l="20967" t="20241" r="22557" b="22577"/>
          <a:stretch/>
        </p:blipFill>
        <p:spPr>
          <a:xfrm>
            <a:off x="8458272" y="5204461"/>
            <a:ext cx="293191" cy="296859"/>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1905386" y="4667388"/>
            <a:ext cx="2289166" cy="523220"/>
          </a:xfrm>
          <a:prstGeom prst="rect">
            <a:avLst/>
          </a:prstGeom>
          <a:noFill/>
        </p:spPr>
        <p:txBody>
          <a:bodyPr wrap="square" rtlCol="0">
            <a:spAutoFit/>
          </a:bodyPr>
          <a:lstStyle/>
          <a:p>
            <a:r>
              <a:rPr lang="en-US" sz="1400" b="1" dirty="0">
                <a:solidFill>
                  <a:schemeClr val="tx2">
                    <a:lumMod val="75000"/>
                  </a:schemeClr>
                </a:solidFill>
                <a:cs typeface="Arial" panose="020B0604020202020204" pitchFamily="34" charset="0"/>
              </a:rPr>
              <a:t>Sign up to get IDRA news by email</a:t>
            </a:r>
          </a:p>
        </p:txBody>
      </p:sp>
      <p:pic>
        <p:nvPicPr>
          <p:cNvPr id="24" name="Picture 2" descr="Z:\- NL15\Images 2015 NL\Download_Icon-Square.tif">
            <a:hlinkClick r:id="rId19"/>
          </p:cNvPr>
          <p:cNvPicPr>
            <a:picLocks noChangeAspect="1" noChangeArrowheads="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348" y="2874239"/>
            <a:ext cx="649523" cy="60462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854098" y="2894084"/>
            <a:ext cx="2351831" cy="523220"/>
          </a:xfrm>
          <a:prstGeom prst="rect">
            <a:avLst/>
          </a:prstGeom>
          <a:noFill/>
        </p:spPr>
        <p:txBody>
          <a:bodyPr wrap="square" rtlCol="0">
            <a:spAutoFit/>
          </a:bodyPr>
          <a:lstStyle/>
          <a:p>
            <a:r>
              <a:rPr lang="en-US" sz="1400" b="1" dirty="0">
                <a:solidFill>
                  <a:schemeClr val="tx2">
                    <a:lumMod val="75000"/>
                  </a:schemeClr>
                </a:solidFill>
                <a:cs typeface="Arial" panose="020B0604020202020204" pitchFamily="34" charset="0"/>
              </a:rPr>
              <a:t>Printable one-page flier in English &amp; Spanish</a:t>
            </a:r>
            <a:endParaRPr lang="en-US" sz="1400" dirty="0"/>
          </a:p>
        </p:txBody>
      </p:sp>
      <p:pic>
        <p:nvPicPr>
          <p:cNvPr id="26" name="Picture 3" descr="Z:\- NL15\Images 2015 NL\iTunes_Icon_square.tif">
            <a:hlinkClick r:id="rId21"/>
          </p:cNvPr>
          <p:cNvPicPr>
            <a:picLocks noChangeAspect="1" noChangeArrowheads="1"/>
          </p:cNvPicPr>
          <p:nvPr/>
        </p:nvPicPr>
        <p:blipFill>
          <a:blip r:embed="rId2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348" y="3746642"/>
            <a:ext cx="660518" cy="61485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874068" y="3636239"/>
            <a:ext cx="2687195" cy="738664"/>
          </a:xfrm>
          <a:prstGeom prst="rect">
            <a:avLst/>
          </a:prstGeom>
          <a:noFill/>
        </p:spPr>
        <p:txBody>
          <a:bodyPr wrap="square" rtlCol="0">
            <a:spAutoFit/>
          </a:bodyPr>
          <a:lstStyle/>
          <a:p>
            <a:r>
              <a:rPr lang="en-US" sz="1400" b="1" dirty="0" err="1">
                <a:solidFill>
                  <a:schemeClr val="tx2">
                    <a:lumMod val="75000"/>
                  </a:schemeClr>
                </a:solidFill>
                <a:cs typeface="Arial" panose="020B0604020202020204" pitchFamily="34" charset="0"/>
              </a:rPr>
              <a:t>Classnotes</a:t>
            </a:r>
            <a:r>
              <a:rPr lang="en-US" sz="1400" b="1" dirty="0">
                <a:solidFill>
                  <a:schemeClr val="tx2">
                    <a:lumMod val="75000"/>
                  </a:schemeClr>
                </a:solidFill>
                <a:cs typeface="Arial" panose="020B0604020202020204" pitchFamily="34" charset="0"/>
              </a:rPr>
              <a:t> Podcast on the rights of immigrant students to attend public school</a:t>
            </a:r>
            <a:endParaRPr lang="en-US" sz="1400" dirty="0"/>
          </a:p>
        </p:txBody>
      </p:sp>
      <p:pic>
        <p:nvPicPr>
          <p:cNvPr id="28" name="Picture 4" descr="Z:\- NL15\Images 2015 NL\Subscribe_Icon_square.tif">
            <a:hlinkClick r:id="rId23"/>
          </p:cNvPr>
          <p:cNvPicPr>
            <a:picLocks noChangeAspect="1" noChangeArrowheads="1"/>
          </p:cNvPicPr>
          <p:nvPr/>
        </p:nvPicPr>
        <p:blipFill>
          <a:blip r:embed="rId2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348" y="4654858"/>
            <a:ext cx="651750" cy="6098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20</a:t>
            </a:fld>
            <a:endParaRPr lang="en-US"/>
          </a:p>
        </p:txBody>
      </p:sp>
    </p:spTree>
    <p:extLst>
      <p:ext uri="{BB962C8B-B14F-4D97-AF65-F5344CB8AC3E}">
        <p14:creationId xmlns:p14="http://schemas.microsoft.com/office/powerpoint/2010/main" val="4202840509"/>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295" y="1676400"/>
            <a:ext cx="7315200" cy="5550237"/>
          </a:xfrm>
          <a:prstGeom prst="rect">
            <a:avLst/>
          </a:prstGeom>
          <a:noFill/>
        </p:spPr>
        <p:txBody>
          <a:bodyPr wrap="square" numCol="2" spcCol="274320" rtlCol="0">
            <a:spAutoFit/>
          </a:bodyPr>
          <a:lstStyle/>
          <a:p>
            <a:pPr>
              <a:spcAft>
                <a:spcPts val="1200"/>
              </a:spcAft>
            </a:pPr>
            <a:r>
              <a:rPr lang="en-US" sz="2400" b="1" baseline="30000" dirty="0">
                <a:solidFill>
                  <a:srgbClr val="DB6523"/>
                </a:solidFill>
              </a:rPr>
              <a:t>Victimize children </a:t>
            </a:r>
            <a:r>
              <a:rPr lang="en-US" sz="2000" baseline="30000" dirty="0"/>
              <a:t>– Children of undocumented workers do not choose the conditions under which they enter the United States. They should not be punished for circumstances they do not control. Children have the right to learn and be useful members of society.</a:t>
            </a:r>
          </a:p>
          <a:p>
            <a:pPr>
              <a:spcAft>
                <a:spcPts val="1200"/>
              </a:spcAft>
            </a:pPr>
            <a:r>
              <a:rPr lang="en-US" sz="2400" b="1" baseline="30000" dirty="0">
                <a:solidFill>
                  <a:srgbClr val="DB6523"/>
                </a:solidFill>
              </a:rPr>
              <a:t>Are counterproductive for the country </a:t>
            </a:r>
            <a:r>
              <a:rPr lang="en-US" sz="2000" baseline="30000" dirty="0"/>
              <a:t>– Denying children access to education does not eliminate illegal immigration. Instead, it ensures the creation of an underclass. Without public education for children, illiteracy rates will increase and opportunities for workforce and community participation will decrease. Research has proven that for every $1 spent on the education of children, at least $9 is returned.</a:t>
            </a:r>
          </a:p>
          <a:p>
            <a:pPr>
              <a:spcAft>
                <a:spcPts val="1200"/>
              </a:spcAft>
            </a:pPr>
            <a:endParaRPr lang="en-US" sz="2000" baseline="30000" dirty="0"/>
          </a:p>
          <a:p>
            <a:pPr>
              <a:spcAft>
                <a:spcPts val="1200"/>
              </a:spcAft>
            </a:pPr>
            <a:endParaRPr lang="en-US" sz="2000" baseline="30000" dirty="0"/>
          </a:p>
          <a:p>
            <a:pPr>
              <a:spcAft>
                <a:spcPts val="1200"/>
              </a:spcAft>
            </a:pPr>
            <a:endParaRPr lang="en-US" sz="2000" baseline="30000" dirty="0"/>
          </a:p>
          <a:p>
            <a:pPr>
              <a:spcAft>
                <a:spcPts val="1200"/>
              </a:spcAft>
            </a:pPr>
            <a:endParaRPr lang="en-US" sz="2000" baseline="30000" dirty="0"/>
          </a:p>
          <a:p>
            <a:pPr>
              <a:spcAft>
                <a:spcPts val="1200"/>
              </a:spcAft>
            </a:pPr>
            <a:r>
              <a:rPr lang="en-US" sz="2400" b="1" baseline="30000" dirty="0">
                <a:solidFill>
                  <a:srgbClr val="DB6523"/>
                </a:solidFill>
              </a:rPr>
              <a:t>Waste valuable time while losing sight of principal goals of public education </a:t>
            </a:r>
            <a:r>
              <a:rPr lang="en-US" sz="2000" baseline="30000" dirty="0"/>
              <a:t>– Rather than teaching students, school officials would spend their time asking our millions of school children about their citizenship status. States would be forced to spend millions of dollars to do the work of the U.S. Immigration and Customs Enforcement (ICE) agency.</a:t>
            </a:r>
          </a:p>
          <a:p>
            <a:pPr>
              <a:spcAft>
                <a:spcPts val="1200"/>
              </a:spcAft>
            </a:pPr>
            <a:r>
              <a:rPr lang="en-US" sz="2400" b="1" baseline="30000" dirty="0">
                <a:solidFill>
                  <a:srgbClr val="DB6523"/>
                </a:solidFill>
              </a:rPr>
              <a:t>Promote misinformation </a:t>
            </a:r>
            <a:r>
              <a:rPr lang="en-US" sz="2000" baseline="30000" dirty="0"/>
              <a:t>– Incorrect assumptions and inappropriate figures have been used to blame immigrants and their children for economic problems.</a:t>
            </a:r>
          </a:p>
          <a:p>
            <a:r>
              <a:rPr lang="en-US" sz="2400" b="1" baseline="30000" dirty="0">
                <a:solidFill>
                  <a:srgbClr val="DB6523"/>
                </a:solidFill>
              </a:rPr>
              <a:t>Encourage racism and discrimination </a:t>
            </a:r>
            <a:r>
              <a:rPr lang="en-US" sz="2000" baseline="30000" dirty="0"/>
              <a:t>– In turbulent, financially-troubled times, immigration often becomes a focal point of public discourse. Many consider a preoccupation with the immigration status of children of undocumented workers to be </a:t>
            </a:r>
          </a:p>
          <a:p>
            <a:pPr>
              <a:spcAft>
                <a:spcPts val="1200"/>
              </a:spcAft>
            </a:pPr>
            <a:r>
              <a:rPr lang="en-US" sz="2000" baseline="30000" dirty="0"/>
              <a:t>a form of discrimination and racism.</a:t>
            </a:r>
          </a:p>
        </p:txBody>
      </p:sp>
      <p:sp>
        <p:nvSpPr>
          <p:cNvPr id="4" name="TextBox 3"/>
          <p:cNvSpPr txBox="1"/>
          <p:nvPr/>
        </p:nvSpPr>
        <p:spPr>
          <a:xfrm>
            <a:off x="1466295" y="990600"/>
            <a:ext cx="7315200" cy="584775"/>
          </a:xfrm>
          <a:prstGeom prst="rect">
            <a:avLst/>
          </a:prstGeom>
          <a:noFill/>
        </p:spPr>
        <p:txBody>
          <a:bodyPr wrap="square" rtlCol="0">
            <a:spAutoFit/>
          </a:bodyPr>
          <a:lstStyle/>
          <a:p>
            <a:r>
              <a:rPr lang="en-US" sz="2400" b="1" baseline="30000" dirty="0"/>
              <a:t>Practices that deny or discourage immigrant children and families from public schooling do the following…</a:t>
            </a:r>
          </a:p>
        </p:txBody>
      </p:sp>
      <p:pic>
        <p:nvPicPr>
          <p:cNvPr id="2050" name="Picture 2" descr="F:\Images\Refugees\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27" y="3200400"/>
            <a:ext cx="1275127"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3</a:t>
            </a:fld>
            <a:endParaRPr lang="en-US"/>
          </a:p>
        </p:txBody>
      </p:sp>
    </p:spTree>
    <p:extLst>
      <p:ext uri="{BB962C8B-B14F-4D97-AF65-F5344CB8AC3E}">
        <p14:creationId xmlns:p14="http://schemas.microsoft.com/office/powerpoint/2010/main" val="1492939813"/>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295" y="1524000"/>
            <a:ext cx="7315200" cy="5550237"/>
          </a:xfrm>
          <a:prstGeom prst="rect">
            <a:avLst/>
          </a:prstGeom>
          <a:noFill/>
        </p:spPr>
        <p:txBody>
          <a:bodyPr wrap="square" numCol="2" spcCol="274320" rtlCol="0">
            <a:spAutoFit/>
          </a:bodyPr>
          <a:lstStyle/>
          <a:p>
            <a:pPr>
              <a:spcAft>
                <a:spcPts val="1200"/>
              </a:spcAft>
            </a:pPr>
            <a:r>
              <a:rPr lang="en-US" sz="2400" b="1" baseline="30000" dirty="0">
                <a:solidFill>
                  <a:srgbClr val="DB6523"/>
                </a:solidFill>
              </a:rPr>
              <a:t>Son </a:t>
            </a:r>
            <a:r>
              <a:rPr lang="en-US" sz="2400" b="1" baseline="30000" dirty="0" err="1">
                <a:solidFill>
                  <a:srgbClr val="DB6523"/>
                </a:solidFill>
              </a:rPr>
              <a:t>niños</a:t>
            </a:r>
            <a:r>
              <a:rPr lang="en-US" sz="2400" b="1" baseline="30000" dirty="0">
                <a:solidFill>
                  <a:srgbClr val="DB6523"/>
                </a:solidFill>
              </a:rPr>
              <a:t> </a:t>
            </a:r>
            <a:r>
              <a:rPr lang="en-US" sz="2400" b="1" baseline="30000" dirty="0" err="1">
                <a:solidFill>
                  <a:srgbClr val="DB6523"/>
                </a:solidFill>
              </a:rPr>
              <a:t>indefensos</a:t>
            </a:r>
            <a:r>
              <a:rPr lang="en-US" sz="2400" b="1" baseline="30000" dirty="0">
                <a:solidFill>
                  <a:srgbClr val="DB6523"/>
                </a:solidFill>
              </a:rPr>
              <a:t> </a:t>
            </a:r>
            <a:r>
              <a:rPr lang="en-US" sz="2000" baseline="30000" dirty="0">
                <a:solidFill>
                  <a:srgbClr val="20484C"/>
                </a:solidFill>
              </a:rPr>
              <a:t>– </a:t>
            </a:r>
            <a:r>
              <a:rPr lang="es-ES" sz="2000" baseline="30000" dirty="0">
                <a:solidFill>
                  <a:srgbClr val="20484C"/>
                </a:solidFill>
              </a:rPr>
              <a:t>Los niños de los trabajadores indocumentados son indefensos y esperan la protección de una ley justa y compasiva. Ellos no eligieron venir a este país o las condiciones en que están en los Estados Unidos. No es justo castigar a un niño indefenso; es mas, tiene derecho a aprender y ser útil a la sociedad.</a:t>
            </a:r>
          </a:p>
          <a:p>
            <a:pPr>
              <a:spcAft>
                <a:spcPts val="1200"/>
              </a:spcAft>
            </a:pPr>
            <a:r>
              <a:rPr lang="es-ES" sz="2400" b="1" baseline="30000" dirty="0">
                <a:solidFill>
                  <a:srgbClr val="DB6523"/>
                </a:solidFill>
              </a:rPr>
              <a:t>Es contraproducente para el país </a:t>
            </a:r>
            <a:r>
              <a:rPr lang="en-US" sz="2000" baseline="30000" dirty="0">
                <a:solidFill>
                  <a:srgbClr val="20484C"/>
                </a:solidFill>
              </a:rPr>
              <a:t>– </a:t>
            </a:r>
            <a:r>
              <a:rPr lang="es-ES" sz="2000" baseline="30000" dirty="0">
                <a:solidFill>
                  <a:srgbClr val="20484C"/>
                </a:solidFill>
              </a:rPr>
              <a:t>El negar a estos niños el acceso a la educación no elimina la inmigración ilegal, sino que crea una subclase económica en el país. Aumentarán las tasas de analfabetismo y se reducirá la participación de éstos en las comunidades donde viven. Según las investigaciones, cada dólar que se invierte en la educación de estos niños tiene un rendimiento de por lo menos nueve dólares en beneficios para el país.</a:t>
            </a:r>
            <a:endParaRPr lang="en-US" sz="2000" baseline="30000" dirty="0">
              <a:solidFill>
                <a:srgbClr val="20484C"/>
              </a:solidFill>
            </a:endParaRPr>
          </a:p>
          <a:p>
            <a:pPr>
              <a:spcAft>
                <a:spcPts val="1200"/>
              </a:spcAft>
            </a:pPr>
            <a:endParaRPr lang="en-US" sz="2000" baseline="30000" dirty="0"/>
          </a:p>
          <a:p>
            <a:pPr>
              <a:spcAft>
                <a:spcPts val="1200"/>
              </a:spcAft>
            </a:pPr>
            <a:endParaRPr lang="en-US" sz="2000" baseline="30000" dirty="0"/>
          </a:p>
          <a:p>
            <a:pPr>
              <a:spcAft>
                <a:spcPts val="1200"/>
              </a:spcAft>
            </a:pPr>
            <a:endParaRPr lang="en-US" sz="2000" baseline="30000" dirty="0"/>
          </a:p>
          <a:p>
            <a:pPr>
              <a:spcAft>
                <a:spcPts val="1200"/>
              </a:spcAft>
            </a:pPr>
            <a:endParaRPr lang="en-US" sz="2000" baseline="30000" dirty="0"/>
          </a:p>
          <a:p>
            <a:pPr>
              <a:spcAft>
                <a:spcPts val="1200"/>
              </a:spcAft>
            </a:pPr>
            <a:r>
              <a:rPr lang="es-ES" sz="2400" b="1" baseline="30000" dirty="0">
                <a:solidFill>
                  <a:srgbClr val="DB6523"/>
                </a:solidFill>
              </a:rPr>
              <a:t>Es tiempo valioso que se pierde cuando perdemos la meta principal de la escuela </a:t>
            </a:r>
            <a:r>
              <a:rPr lang="en-US" sz="2000" baseline="30000" dirty="0">
                <a:solidFill>
                  <a:srgbClr val="20484C"/>
                </a:solidFill>
              </a:rPr>
              <a:t>– </a:t>
            </a:r>
            <a:r>
              <a:rPr lang="es-ES" sz="2000" baseline="30000" dirty="0">
                <a:solidFill>
                  <a:srgbClr val="20484C"/>
                </a:solidFill>
              </a:rPr>
              <a:t>Se pierde mucho tiempo, que se podría emplear mejor en la educación de estos niños, cuando los educadores se enfocan en determinar la ciudadanía de cada estudiante. Esa no es la responsabilidad del educador. El educador </a:t>
            </a:r>
            <a:r>
              <a:rPr lang="es-ES" sz="2000" baseline="30000" dirty="0" err="1">
                <a:solidFill>
                  <a:srgbClr val="20484C"/>
                </a:solidFill>
              </a:rPr>
              <a:t>conciente</a:t>
            </a:r>
            <a:r>
              <a:rPr lang="es-ES" sz="2000" baseline="30000" dirty="0">
                <a:solidFill>
                  <a:srgbClr val="20484C"/>
                </a:solidFill>
              </a:rPr>
              <a:t> de su responsabilidad no tiene el tiempo ni debe permitir que se le agregue esta responsabilidad.</a:t>
            </a:r>
            <a:endParaRPr lang="en-US" sz="2000" baseline="30000" dirty="0">
              <a:solidFill>
                <a:srgbClr val="20484C"/>
              </a:solidFill>
            </a:endParaRPr>
          </a:p>
          <a:p>
            <a:pPr>
              <a:spcAft>
                <a:spcPts val="1200"/>
              </a:spcAft>
            </a:pPr>
            <a:r>
              <a:rPr lang="es-ES" sz="2400" b="1" baseline="30000" dirty="0">
                <a:solidFill>
                  <a:srgbClr val="DB6523"/>
                </a:solidFill>
              </a:rPr>
              <a:t>Cuidado con la información incorrecta </a:t>
            </a:r>
            <a:r>
              <a:rPr lang="en-US" sz="2000" baseline="30000" dirty="0">
                <a:solidFill>
                  <a:srgbClr val="20484C"/>
                </a:solidFill>
              </a:rPr>
              <a:t>– </a:t>
            </a:r>
            <a:r>
              <a:rPr lang="es-ES" sz="2000" baseline="30000" dirty="0">
                <a:solidFill>
                  <a:srgbClr val="20484C"/>
                </a:solidFill>
              </a:rPr>
              <a:t>La distribución de suposiciones y cifras incorrectas ha causado mucho daño y creado un ambiente de incertidumbre y fricción entre grupos de ciudadanos.</a:t>
            </a:r>
            <a:endParaRPr lang="en-US" sz="2000" baseline="30000" dirty="0">
              <a:solidFill>
                <a:srgbClr val="20484C"/>
              </a:solidFill>
            </a:endParaRPr>
          </a:p>
          <a:p>
            <a:pPr>
              <a:spcAft>
                <a:spcPts val="1200"/>
              </a:spcAft>
            </a:pPr>
            <a:r>
              <a:rPr lang="es-ES" sz="2400" b="1" baseline="30000" dirty="0">
                <a:solidFill>
                  <a:srgbClr val="DB6523"/>
                </a:solidFill>
              </a:rPr>
              <a:t>Impulsan el racismo y la discriminación</a:t>
            </a:r>
            <a:r>
              <a:rPr lang="en-US" sz="2000" baseline="30000" dirty="0">
                <a:solidFill>
                  <a:srgbClr val="20484C"/>
                </a:solidFill>
              </a:rPr>
              <a:t>– </a:t>
            </a:r>
            <a:r>
              <a:rPr lang="es-ES" sz="2000" baseline="30000" dirty="0">
                <a:solidFill>
                  <a:srgbClr val="20484C"/>
                </a:solidFill>
              </a:rPr>
              <a:t>Estamos viviendo en una época de mucha discordia y dificultades económicas en este país. Siempre que esto sucede renace esta preocupación por la inmigración que muchos consideran como racismo y discriminación.</a:t>
            </a:r>
            <a:endParaRPr lang="en-US" sz="2000" baseline="30000" dirty="0">
              <a:solidFill>
                <a:srgbClr val="20484C"/>
              </a:solidFill>
            </a:endParaRPr>
          </a:p>
        </p:txBody>
      </p:sp>
      <p:sp>
        <p:nvSpPr>
          <p:cNvPr id="4" name="TextBox 3"/>
          <p:cNvSpPr txBox="1"/>
          <p:nvPr/>
        </p:nvSpPr>
        <p:spPr>
          <a:xfrm>
            <a:off x="1455409" y="654125"/>
            <a:ext cx="7315200" cy="584775"/>
          </a:xfrm>
          <a:prstGeom prst="rect">
            <a:avLst/>
          </a:prstGeom>
          <a:noFill/>
        </p:spPr>
        <p:txBody>
          <a:bodyPr wrap="square" rtlCol="0">
            <a:spAutoFit/>
          </a:bodyPr>
          <a:lstStyle/>
          <a:p>
            <a:r>
              <a:rPr lang="es-ES" sz="2400" b="1" baseline="30000" dirty="0">
                <a:solidFill>
                  <a:srgbClr val="20484C"/>
                </a:solidFill>
              </a:rPr>
              <a:t>Prácticas que niegan o desalientan a los niños y familias inmigrantes de la escuela pública resultan en lo </a:t>
            </a:r>
            <a:r>
              <a:rPr lang="es-ES" sz="2400" b="1" baseline="30000" dirty="0" err="1">
                <a:solidFill>
                  <a:srgbClr val="20484C"/>
                </a:solidFill>
              </a:rPr>
              <a:t>siguient</a:t>
            </a:r>
            <a:r>
              <a:rPr lang="en-US" sz="2400" b="1" baseline="30000" dirty="0">
                <a:solidFill>
                  <a:srgbClr val="20484C"/>
                </a:solidFill>
              </a:rPr>
              <a:t>…</a:t>
            </a:r>
          </a:p>
        </p:txBody>
      </p:sp>
      <p:pic>
        <p:nvPicPr>
          <p:cNvPr id="3074" name="Picture 2" descr="F:\Images\Refugees\gir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909" y="2906830"/>
            <a:ext cx="1385087"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4</a:t>
            </a:fld>
            <a:endParaRPr lang="en-US"/>
          </a:p>
        </p:txBody>
      </p:sp>
    </p:spTree>
    <p:extLst>
      <p:ext uri="{BB962C8B-B14F-4D97-AF65-F5344CB8AC3E}">
        <p14:creationId xmlns:p14="http://schemas.microsoft.com/office/powerpoint/2010/main" val="3120538023"/>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828100"/>
            <a:ext cx="7315200" cy="338554"/>
          </a:xfrm>
          <a:prstGeom prst="rect">
            <a:avLst/>
          </a:prstGeom>
          <a:noFill/>
        </p:spPr>
        <p:txBody>
          <a:bodyPr wrap="square" rtlCol="0">
            <a:spAutoFit/>
          </a:bodyPr>
          <a:lstStyle/>
          <a:p>
            <a:r>
              <a:rPr lang="en-US" sz="2400" b="1" baseline="30000" dirty="0"/>
              <a:t>As a result of the </a:t>
            </a:r>
            <a:r>
              <a:rPr lang="en-US" sz="2400" b="1" baseline="30000" dirty="0" err="1"/>
              <a:t>Plyler</a:t>
            </a:r>
            <a:r>
              <a:rPr lang="en-US" sz="2400" b="1" baseline="30000" dirty="0"/>
              <a:t> ruling, public schools may </a:t>
            </a:r>
            <a:r>
              <a:rPr lang="en-US" sz="2400" b="1" u="sng" baseline="30000" dirty="0"/>
              <a:t>NOT</a:t>
            </a:r>
            <a:r>
              <a:rPr lang="en-US" sz="2400" b="1" baseline="30000" dirty="0"/>
              <a:t>…</a:t>
            </a:r>
          </a:p>
        </p:txBody>
      </p:sp>
      <p:sp>
        <p:nvSpPr>
          <p:cNvPr id="4" name="TextBox 3"/>
          <p:cNvSpPr txBox="1"/>
          <p:nvPr/>
        </p:nvSpPr>
        <p:spPr>
          <a:xfrm>
            <a:off x="1371600" y="1227921"/>
            <a:ext cx="4419600" cy="4985980"/>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600" dirty="0"/>
              <a:t>make inquiries of students or parents intended to expose their undocumented status; </a:t>
            </a:r>
          </a:p>
          <a:p>
            <a:pPr marL="171450" indent="-171450">
              <a:spcAft>
                <a:spcPts val="600"/>
              </a:spcAft>
              <a:buFont typeface="Arial" panose="020B0604020202020204" pitchFamily="34" charset="0"/>
              <a:buChar char="•"/>
            </a:pPr>
            <a:r>
              <a:rPr lang="en-US" sz="1600" dirty="0"/>
              <a:t>deny admission to a student during initial enrollment or at any other time on the basis of undocumented status; </a:t>
            </a:r>
          </a:p>
          <a:p>
            <a:pPr marL="171450" indent="-171450">
              <a:spcAft>
                <a:spcPts val="600"/>
              </a:spcAft>
              <a:buFont typeface="Arial" panose="020B0604020202020204" pitchFamily="34" charset="0"/>
              <a:buChar char="•"/>
            </a:pPr>
            <a:r>
              <a:rPr lang="en-US" sz="1600" dirty="0"/>
              <a:t>treat a student differently to determine residency; </a:t>
            </a:r>
          </a:p>
          <a:p>
            <a:pPr marL="171450" indent="-171450">
              <a:spcAft>
                <a:spcPts val="600"/>
              </a:spcAft>
              <a:buFont typeface="Arial" panose="020B0604020202020204" pitchFamily="34" charset="0"/>
              <a:buChar char="•"/>
            </a:pPr>
            <a:r>
              <a:rPr lang="en-US" sz="1600" dirty="0"/>
              <a:t>engage in any practices to “chill” the right of access to school, such as requiring driver’s licenses of parents to register their child;  </a:t>
            </a:r>
          </a:p>
          <a:p>
            <a:pPr marL="171450" indent="-171450">
              <a:spcAft>
                <a:spcPts val="600"/>
              </a:spcAft>
              <a:buFont typeface="Arial" panose="020B0604020202020204" pitchFamily="34" charset="0"/>
              <a:buChar char="•"/>
            </a:pPr>
            <a:r>
              <a:rPr lang="en-US" sz="1600" dirty="0"/>
              <a:t>require students or parents to disclose or document their immigration status; </a:t>
            </a:r>
          </a:p>
          <a:p>
            <a:pPr marL="171450" indent="-171450">
              <a:spcAft>
                <a:spcPts val="600"/>
              </a:spcAft>
              <a:buFont typeface="Arial" panose="020B0604020202020204" pitchFamily="34" charset="0"/>
              <a:buChar char="•"/>
            </a:pPr>
            <a:r>
              <a:rPr lang="en-US" sz="1600" dirty="0"/>
              <a:t>demand that parents produce driver’s licenses or other identification documents for which undocumented immigrants may not qualify for registering children;  or </a:t>
            </a:r>
          </a:p>
          <a:p>
            <a:pPr marL="171450" indent="-171450">
              <a:spcAft>
                <a:spcPts val="600"/>
              </a:spcAft>
              <a:buFont typeface="Arial" panose="020B0604020202020204" pitchFamily="34" charset="0"/>
              <a:buChar char="•"/>
            </a:pPr>
            <a:r>
              <a:rPr lang="en-US" sz="1600" dirty="0"/>
              <a:t>require social security numbers from all students, as this may expose undocumented status.</a:t>
            </a:r>
          </a:p>
        </p:txBody>
      </p:sp>
      <p:pic>
        <p:nvPicPr>
          <p:cNvPr id="1026" name="Picture 2" descr="F:\Images\8595829420_fcf09cc303_z.jpg"/>
          <p:cNvPicPr>
            <a:picLocks noChangeAspect="1" noChangeArrowheads="1"/>
          </p:cNvPicPr>
          <p:nvPr/>
        </p:nvPicPr>
        <p:blipFill rotWithShape="1">
          <a:blip r:embed="rId2">
            <a:extLst>
              <a:ext uri="{28A0092B-C50C-407E-A947-70E740481C1C}">
                <a14:useLocalDpi xmlns:a14="http://schemas.microsoft.com/office/drawing/2010/main" val="0"/>
              </a:ext>
            </a:extLst>
          </a:blip>
          <a:srcRect r="29519"/>
          <a:stretch/>
        </p:blipFill>
        <p:spPr bwMode="auto">
          <a:xfrm>
            <a:off x="5785203" y="1227921"/>
            <a:ext cx="3057045" cy="2886879"/>
          </a:xfrm>
          <a:prstGeom prst="rect">
            <a:avLst/>
          </a:prstGeom>
          <a:ln>
            <a:noFill/>
          </a:ln>
          <a:effectLst>
            <a:outerShdw blurRad="50800" dist="1016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13648" y="5924550"/>
            <a:ext cx="457200" cy="476250"/>
          </a:xfrm>
        </p:spPr>
        <p:txBody>
          <a:bodyPr/>
          <a:lstStyle/>
          <a:p>
            <a:fld id="{AA709EAB-EEE3-468A-98D4-D1C3A4498D53}" type="slidenum">
              <a:rPr lang="en-US" smtClean="0"/>
              <a:t>5</a:t>
            </a:fld>
            <a:endParaRPr lang="en-US"/>
          </a:p>
        </p:txBody>
      </p:sp>
    </p:spTree>
    <p:extLst>
      <p:ext uri="{BB962C8B-B14F-4D97-AF65-F5344CB8AC3E}">
        <p14:creationId xmlns:p14="http://schemas.microsoft.com/office/powerpoint/2010/main" val="781912933"/>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8494" y="844586"/>
            <a:ext cx="7315200" cy="338554"/>
          </a:xfrm>
          <a:prstGeom prst="rect">
            <a:avLst/>
          </a:prstGeom>
          <a:noFill/>
        </p:spPr>
        <p:txBody>
          <a:bodyPr wrap="square" rtlCol="0">
            <a:spAutoFit/>
          </a:bodyPr>
          <a:lstStyle/>
          <a:p>
            <a:r>
              <a:rPr lang="es-ES" sz="2400" b="1" baseline="30000" dirty="0">
                <a:solidFill>
                  <a:srgbClr val="20484C"/>
                </a:solidFill>
              </a:rPr>
              <a:t>A raíz de la decisión </a:t>
            </a:r>
            <a:r>
              <a:rPr lang="es-ES" sz="2400" b="1" baseline="30000" dirty="0" err="1">
                <a:solidFill>
                  <a:srgbClr val="20484C"/>
                </a:solidFill>
              </a:rPr>
              <a:t>Plyler</a:t>
            </a:r>
            <a:r>
              <a:rPr lang="es-ES" sz="2400" b="1" baseline="30000" dirty="0">
                <a:solidFill>
                  <a:srgbClr val="20484C"/>
                </a:solidFill>
              </a:rPr>
              <a:t>, las escuelas públicas </a:t>
            </a:r>
            <a:r>
              <a:rPr lang="es-ES" sz="2400" b="1" u="sng" baseline="30000" dirty="0">
                <a:solidFill>
                  <a:srgbClr val="20484C"/>
                </a:solidFill>
              </a:rPr>
              <a:t>NO PUEDEN</a:t>
            </a:r>
            <a:r>
              <a:rPr lang="en-US" sz="2400" b="1" baseline="30000" dirty="0">
                <a:solidFill>
                  <a:srgbClr val="20484C"/>
                </a:solidFill>
              </a:rPr>
              <a:t>…</a:t>
            </a:r>
          </a:p>
        </p:txBody>
      </p:sp>
      <p:sp>
        <p:nvSpPr>
          <p:cNvPr id="4" name="TextBox 3"/>
          <p:cNvSpPr txBox="1"/>
          <p:nvPr/>
        </p:nvSpPr>
        <p:spPr>
          <a:xfrm>
            <a:off x="1371600" y="1257211"/>
            <a:ext cx="4343400" cy="4862870"/>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s-ES" sz="1400" dirty="0">
                <a:solidFill>
                  <a:srgbClr val="20484C"/>
                </a:solidFill>
              </a:rPr>
              <a:t>interrogar a estudiantes o padres con la intención de obligarlos a exponer y revelar su situación de indocumentados; </a:t>
            </a:r>
          </a:p>
          <a:p>
            <a:pPr marL="171450" indent="-171450">
              <a:spcAft>
                <a:spcPts val="600"/>
              </a:spcAft>
              <a:buFont typeface="Arial" panose="020B0604020202020204" pitchFamily="34" charset="0"/>
              <a:buChar char="•"/>
            </a:pPr>
            <a:r>
              <a:rPr lang="es-ES" sz="1400" dirty="0">
                <a:solidFill>
                  <a:srgbClr val="20484C"/>
                </a:solidFill>
              </a:rPr>
              <a:t>negarle la matrícula a un estudiante basándose en su situación legal y/o inmigratoria, ya sea a principios del curso o durante el año escolar; </a:t>
            </a:r>
          </a:p>
          <a:p>
            <a:pPr marL="171450" indent="-171450">
              <a:spcAft>
                <a:spcPts val="600"/>
              </a:spcAft>
              <a:buFont typeface="Arial" panose="020B0604020202020204" pitchFamily="34" charset="0"/>
              <a:buChar char="•"/>
            </a:pPr>
            <a:r>
              <a:rPr lang="es-ES" sz="1400" dirty="0">
                <a:solidFill>
                  <a:srgbClr val="20484C"/>
                </a:solidFill>
              </a:rPr>
              <a:t>tratar a un estudiante en forma desigual verificando la situación de residencia de ciertos estudiantes; </a:t>
            </a:r>
          </a:p>
          <a:p>
            <a:pPr marL="171450" indent="-171450">
              <a:spcAft>
                <a:spcPts val="600"/>
              </a:spcAft>
              <a:buFont typeface="Arial" panose="020B0604020202020204" pitchFamily="34" charset="0"/>
              <a:buChar char="•"/>
            </a:pPr>
            <a:r>
              <a:rPr lang="es-ES" sz="1400" dirty="0">
                <a:solidFill>
                  <a:srgbClr val="20484C"/>
                </a:solidFill>
              </a:rPr>
              <a:t>promover prácticas cuyo resultado es negar el derecho de acceso a los servicios escolares, tales como requerir licencias de conducir de los padres para registrar a su niño;</a:t>
            </a:r>
          </a:p>
          <a:p>
            <a:pPr marL="171450" indent="-171450">
              <a:spcAft>
                <a:spcPts val="600"/>
              </a:spcAft>
              <a:buFont typeface="Arial" panose="020B0604020202020204" pitchFamily="34" charset="0"/>
              <a:buChar char="•"/>
            </a:pPr>
            <a:r>
              <a:rPr lang="es-ES" sz="1400" dirty="0">
                <a:solidFill>
                  <a:srgbClr val="20484C"/>
                </a:solidFill>
              </a:rPr>
              <a:t>requerir que un estudiante o sus padres revelen o documenten su situación inmigratoria; </a:t>
            </a:r>
          </a:p>
          <a:p>
            <a:pPr marL="171450" indent="-171450">
              <a:spcAft>
                <a:spcPts val="600"/>
              </a:spcAft>
              <a:buFont typeface="Arial" panose="020B0604020202020204" pitchFamily="34" charset="0"/>
              <a:buChar char="•"/>
            </a:pPr>
            <a:r>
              <a:rPr lang="es-ES" sz="1400" dirty="0">
                <a:solidFill>
                  <a:srgbClr val="20484C"/>
                </a:solidFill>
              </a:rPr>
              <a:t>demandar que los padres produzcan licencias de conducir u otros documentos de identificación que impide que los inmigrantes indocumentados puedan calificar para el registro de sus hijos; o</a:t>
            </a:r>
          </a:p>
          <a:p>
            <a:pPr marL="171450" indent="-171450">
              <a:spcAft>
                <a:spcPts val="600"/>
              </a:spcAft>
              <a:buFont typeface="Arial" panose="020B0604020202020204" pitchFamily="34" charset="0"/>
              <a:buChar char="•"/>
            </a:pPr>
            <a:r>
              <a:rPr lang="es-ES" sz="1400" dirty="0">
                <a:solidFill>
                  <a:srgbClr val="20484C"/>
                </a:solidFill>
              </a:rPr>
              <a:t>exigir que un estudiante obtenga un número de seguro social como requisito de admisión a la escuela.</a:t>
            </a:r>
            <a:endParaRPr lang="en-US" sz="1400" dirty="0">
              <a:solidFill>
                <a:srgbClr val="20484C"/>
              </a:solidFill>
            </a:endParaRPr>
          </a:p>
        </p:txBody>
      </p:sp>
      <p:pic>
        <p:nvPicPr>
          <p:cNvPr id="7" name="Picture 2" descr="F:\Images\8595829420_fcf09cc303_z.jpg"/>
          <p:cNvPicPr>
            <a:picLocks noChangeAspect="1" noChangeArrowheads="1"/>
          </p:cNvPicPr>
          <p:nvPr/>
        </p:nvPicPr>
        <p:blipFill rotWithShape="1">
          <a:blip r:embed="rId2">
            <a:extLst>
              <a:ext uri="{28A0092B-C50C-407E-A947-70E740481C1C}">
                <a14:useLocalDpi xmlns:a14="http://schemas.microsoft.com/office/drawing/2010/main" val="0"/>
              </a:ext>
            </a:extLst>
          </a:blip>
          <a:srcRect r="29519"/>
          <a:stretch/>
        </p:blipFill>
        <p:spPr bwMode="auto">
          <a:xfrm>
            <a:off x="5791200" y="1273708"/>
            <a:ext cx="3019783" cy="2851690"/>
          </a:xfrm>
          <a:prstGeom prst="rect">
            <a:avLst/>
          </a:prstGeom>
          <a:ln>
            <a:noFill/>
          </a:ln>
          <a:effectLst>
            <a:outerShdw blurRad="50800" dist="1016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13648" y="6381750"/>
            <a:ext cx="457200" cy="476250"/>
          </a:xfrm>
        </p:spPr>
        <p:txBody>
          <a:bodyPr/>
          <a:lstStyle/>
          <a:p>
            <a:fld id="{AA709EAB-EEE3-468A-98D4-D1C3A4498D53}" type="slidenum">
              <a:rPr lang="en-US" smtClean="0"/>
              <a:t>6</a:t>
            </a:fld>
            <a:endParaRPr lang="en-US"/>
          </a:p>
        </p:txBody>
      </p:sp>
    </p:spTree>
    <p:extLst>
      <p:ext uri="{BB962C8B-B14F-4D97-AF65-F5344CB8AC3E}">
        <p14:creationId xmlns:p14="http://schemas.microsoft.com/office/powerpoint/2010/main" val="2528922990"/>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0476" y="914400"/>
            <a:ext cx="3962400" cy="2677656"/>
          </a:xfrm>
          <a:prstGeom prst="rect">
            <a:avLst/>
          </a:prstGeom>
          <a:noFill/>
        </p:spPr>
        <p:txBody>
          <a:bodyPr wrap="square" rtlCol="0">
            <a:spAutoFit/>
          </a:bodyPr>
          <a:lstStyle/>
          <a:p>
            <a:pPr>
              <a:spcBef>
                <a:spcPts val="600"/>
              </a:spcBef>
            </a:pPr>
            <a:r>
              <a:rPr lang="en-US" sz="1400" dirty="0"/>
              <a:t>Schools should not use Social Security numbers for identification or registration purposes. For those schools that do, it should be clear from the beginning that students who do not present a Social Security number will be assigned a number generated by the school. While schools may request a birth certificate, they may not bar students from enrolling if they do not have a birth certificate. Adults without social security numbers who are applying for a free lunch and/or breakfast program for a student need only state on the application that they do not have a social security number.</a:t>
            </a:r>
          </a:p>
        </p:txBody>
      </p:sp>
      <p:sp>
        <p:nvSpPr>
          <p:cNvPr id="5" name="TextBox 4"/>
          <p:cNvSpPr txBox="1"/>
          <p:nvPr/>
        </p:nvSpPr>
        <p:spPr>
          <a:xfrm>
            <a:off x="5363246" y="914400"/>
            <a:ext cx="3505200" cy="4616648"/>
          </a:xfrm>
          <a:prstGeom prst="rect">
            <a:avLst/>
          </a:prstGeom>
          <a:noFill/>
        </p:spPr>
        <p:txBody>
          <a:bodyPr wrap="square" rtlCol="0">
            <a:spAutoFit/>
          </a:bodyPr>
          <a:lstStyle/>
          <a:p>
            <a:r>
              <a:rPr lang="en-US" sz="1400" dirty="0"/>
              <a:t>The </a:t>
            </a:r>
            <a:r>
              <a:rPr lang="en-US" sz="1400" i="1" dirty="0"/>
              <a:t>Family Education Rights and Privacy Act </a:t>
            </a:r>
            <a:r>
              <a:rPr lang="en-US" sz="1400" dirty="0"/>
              <a:t>prohibits schools from providing any outside agency – including the ICE agency – with any information from a child’s school file that would expose the student’s undocumented status. The only exception is if an agency gets a court order (subpoena) that parents can then challenge. Schools should note that even requesting such permission from parents might act to “chill” a student’s </a:t>
            </a:r>
            <a:r>
              <a:rPr lang="en-US" sz="1400" i="1" dirty="0" err="1"/>
              <a:t>Plyler</a:t>
            </a:r>
            <a:r>
              <a:rPr lang="en-US" sz="1400" dirty="0"/>
              <a:t> rights.</a:t>
            </a:r>
          </a:p>
          <a:p>
            <a:endParaRPr lang="en-US" sz="1400" dirty="0"/>
          </a:p>
          <a:p>
            <a:r>
              <a:rPr lang="en-US" sz="1400" dirty="0"/>
              <a:t>The U.S. Department of Justice and the U.S. Department of Education in 2014 clarified the intent of the </a:t>
            </a:r>
            <a:r>
              <a:rPr lang="en-US" sz="1400" i="1" dirty="0" err="1"/>
              <a:t>Plyler</a:t>
            </a:r>
            <a:r>
              <a:rPr lang="en-US" sz="1400" dirty="0"/>
              <a:t> ruling in a letter advising school officials that activities that deny or discourage students to attend school are unlawful. The letter begins, “Under federal law, state and local educational agencies are required to provide all children with equal access to public education at the elementary and secondary level.”</a:t>
            </a:r>
          </a:p>
        </p:txBody>
      </p:sp>
      <p:sp>
        <p:nvSpPr>
          <p:cNvPr id="2" name="Slide Number Placeholder 1"/>
          <p:cNvSpPr>
            <a:spLocks noGrp="1"/>
          </p:cNvSpPr>
          <p:nvPr>
            <p:ph type="sldNum" sz="quarter" idx="12"/>
          </p:nvPr>
        </p:nvSpPr>
        <p:spPr>
          <a:xfrm>
            <a:off x="8613648" y="5924550"/>
            <a:ext cx="457200" cy="476250"/>
          </a:xfrm>
        </p:spPr>
        <p:txBody>
          <a:bodyPr/>
          <a:lstStyle/>
          <a:p>
            <a:fld id="{AA709EAB-EEE3-468A-98D4-D1C3A4498D53}" type="slidenum">
              <a:rPr lang="en-US" smtClean="0"/>
              <a:t>7</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755651"/>
            <a:ext cx="3627607" cy="2409381"/>
          </a:xfrm>
          <a:prstGeom prst="rect">
            <a:avLst/>
          </a:prstGeom>
          <a:ln>
            <a:noFill/>
          </a:ln>
          <a:effectLst>
            <a:softEdge rad="112500"/>
          </a:effectLst>
        </p:spPr>
      </p:pic>
    </p:spTree>
    <p:extLst>
      <p:ext uri="{BB962C8B-B14F-4D97-AF65-F5344CB8AC3E}">
        <p14:creationId xmlns:p14="http://schemas.microsoft.com/office/powerpoint/2010/main" val="4055018046"/>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0476" y="914400"/>
            <a:ext cx="3962400" cy="2492990"/>
          </a:xfrm>
          <a:prstGeom prst="rect">
            <a:avLst/>
          </a:prstGeom>
          <a:noFill/>
        </p:spPr>
        <p:txBody>
          <a:bodyPr wrap="square" rtlCol="0">
            <a:spAutoFit/>
          </a:bodyPr>
          <a:lstStyle/>
          <a:p>
            <a:pPr>
              <a:spcBef>
                <a:spcPts val="600"/>
              </a:spcBef>
            </a:pPr>
            <a:r>
              <a:rPr lang="es-ES" sz="1300" dirty="0">
                <a:solidFill>
                  <a:srgbClr val="20484C"/>
                </a:solidFill>
              </a:rPr>
              <a:t>Las escuelas no deben usar números de Seguro Social para fines de identificación o registro. Para aquellas escuelas que lo hagan, debe estar claro desde el principio que a los estudiantes que no presenten un número de Seguro Social se les asignará un número generado por la escuela. Aunque las escuelas pueden solicitar un certificado de nacimiento, no pueden impedir que los estudiantes se inscriban si no tienen un certificado de nacimiento. Los adultos sin números de seguro social que necesitan almuerzo y/o desayuno gratis sólo tienen que indicar que no tienen seguro social. Allí debe terminar.</a:t>
            </a:r>
            <a:endParaRPr lang="en-US" sz="1300" dirty="0">
              <a:solidFill>
                <a:srgbClr val="20484C"/>
              </a:solidFill>
            </a:endParaRPr>
          </a:p>
        </p:txBody>
      </p:sp>
      <p:sp>
        <p:nvSpPr>
          <p:cNvPr id="5" name="TextBox 4"/>
          <p:cNvSpPr txBox="1"/>
          <p:nvPr/>
        </p:nvSpPr>
        <p:spPr>
          <a:xfrm>
            <a:off x="5181600" y="914400"/>
            <a:ext cx="3686846" cy="5447645"/>
          </a:xfrm>
          <a:prstGeom prst="rect">
            <a:avLst/>
          </a:prstGeom>
          <a:noFill/>
        </p:spPr>
        <p:txBody>
          <a:bodyPr wrap="square" rtlCol="0">
            <a:spAutoFit/>
          </a:bodyPr>
          <a:lstStyle/>
          <a:p>
            <a:pPr>
              <a:spcAft>
                <a:spcPts val="1200"/>
              </a:spcAft>
            </a:pPr>
            <a:r>
              <a:rPr lang="es-ES" sz="1300" dirty="0">
                <a:solidFill>
                  <a:srgbClr val="20484C"/>
                </a:solidFill>
              </a:rPr>
              <a:t>Además, el Acta Familiar de Derechos y Privacidad Escolar (</a:t>
            </a:r>
            <a:r>
              <a:rPr lang="es-ES" sz="1300" i="1" dirty="0" err="1">
                <a:solidFill>
                  <a:srgbClr val="20484C"/>
                </a:solidFill>
              </a:rPr>
              <a:t>Family</a:t>
            </a:r>
            <a:r>
              <a:rPr lang="es-ES" sz="1300" i="1" dirty="0">
                <a:solidFill>
                  <a:srgbClr val="20484C"/>
                </a:solidFill>
              </a:rPr>
              <a:t> </a:t>
            </a:r>
            <a:r>
              <a:rPr lang="es-ES" sz="1300" i="1" dirty="0" err="1">
                <a:solidFill>
                  <a:srgbClr val="20484C"/>
                </a:solidFill>
              </a:rPr>
              <a:t>Education</a:t>
            </a:r>
            <a:r>
              <a:rPr lang="es-ES" sz="1300" i="1" dirty="0">
                <a:solidFill>
                  <a:srgbClr val="20484C"/>
                </a:solidFill>
              </a:rPr>
              <a:t> </a:t>
            </a:r>
            <a:r>
              <a:rPr lang="es-ES" sz="1300" i="1" dirty="0" err="1">
                <a:solidFill>
                  <a:srgbClr val="20484C"/>
                </a:solidFill>
              </a:rPr>
              <a:t>Rights</a:t>
            </a:r>
            <a:r>
              <a:rPr lang="es-ES" sz="1300" i="1" dirty="0">
                <a:solidFill>
                  <a:srgbClr val="20484C"/>
                </a:solidFill>
              </a:rPr>
              <a:t> and </a:t>
            </a:r>
            <a:r>
              <a:rPr lang="es-ES" sz="1300" i="1" dirty="0" err="1">
                <a:solidFill>
                  <a:srgbClr val="20484C"/>
                </a:solidFill>
              </a:rPr>
              <a:t>Privacy</a:t>
            </a:r>
            <a:r>
              <a:rPr lang="es-ES" sz="1300" i="1" dirty="0">
                <a:solidFill>
                  <a:srgbClr val="20484C"/>
                </a:solidFill>
              </a:rPr>
              <a:t> </a:t>
            </a:r>
            <a:r>
              <a:rPr lang="es-ES" sz="1300" i="1" dirty="0" err="1">
                <a:solidFill>
                  <a:srgbClr val="20484C"/>
                </a:solidFill>
              </a:rPr>
              <a:t>Act</a:t>
            </a:r>
            <a:r>
              <a:rPr lang="es-ES" sz="1300" dirty="0">
                <a:solidFill>
                  <a:srgbClr val="20484C"/>
                </a:solidFill>
              </a:rPr>
              <a:t>) le </a:t>
            </a:r>
            <a:r>
              <a:rPr lang="es-ES" sz="1300" dirty="0" err="1">
                <a:solidFill>
                  <a:srgbClr val="20484C"/>
                </a:solidFill>
              </a:rPr>
              <a:t>prohibe</a:t>
            </a:r>
            <a:r>
              <a:rPr lang="es-ES" sz="1300" dirty="0">
                <a:solidFill>
                  <a:srgbClr val="20484C"/>
                </a:solidFill>
              </a:rPr>
              <a:t> a las escuelas proveer a cualquier agencia externa – incluyendo la agencia ICE – cualquier información del archivo personal de un estudiante que pudiera revelar su estado legal. La única excepción es cuando una agencia obtiene una orden judicial – conocida como una citación o </a:t>
            </a:r>
            <a:r>
              <a:rPr lang="es-ES" sz="1300" dirty="0" err="1">
                <a:solidFill>
                  <a:srgbClr val="20484C"/>
                </a:solidFill>
              </a:rPr>
              <a:t>subpoena</a:t>
            </a:r>
            <a:r>
              <a:rPr lang="es-ES" sz="1300" dirty="0">
                <a:solidFill>
                  <a:srgbClr val="20484C"/>
                </a:solidFill>
              </a:rPr>
              <a:t> – que los padres pueden apelar o retar. El mero hecho de pedirle tal permiso a los padres podría violar los derechos reconocidos por </a:t>
            </a:r>
            <a:r>
              <a:rPr lang="es-ES" sz="1300" dirty="0" err="1">
                <a:solidFill>
                  <a:srgbClr val="20484C"/>
                </a:solidFill>
              </a:rPr>
              <a:t>Doe</a:t>
            </a:r>
            <a:r>
              <a:rPr lang="es-ES" sz="1300" dirty="0">
                <a:solidFill>
                  <a:srgbClr val="20484C"/>
                </a:solidFill>
              </a:rPr>
              <a:t> vs. </a:t>
            </a:r>
            <a:r>
              <a:rPr lang="es-ES" sz="1300" dirty="0" err="1">
                <a:solidFill>
                  <a:srgbClr val="20484C"/>
                </a:solidFill>
              </a:rPr>
              <a:t>Plyler</a:t>
            </a:r>
            <a:r>
              <a:rPr lang="es-ES" sz="1300" dirty="0">
                <a:solidFill>
                  <a:srgbClr val="20484C"/>
                </a:solidFill>
              </a:rPr>
              <a:t>.</a:t>
            </a:r>
          </a:p>
          <a:p>
            <a:r>
              <a:rPr lang="es-ES" sz="1300" dirty="0">
                <a:solidFill>
                  <a:srgbClr val="20484C"/>
                </a:solidFill>
              </a:rPr>
              <a:t>El Departamento de Justicia de EE.UU. y el Departamento de Educación de EE.UU., en el 2014 aclaró el intento del fallo del tribunal en la decisión </a:t>
            </a:r>
            <a:r>
              <a:rPr lang="es-ES" sz="1300" dirty="0" err="1">
                <a:solidFill>
                  <a:srgbClr val="20484C"/>
                </a:solidFill>
              </a:rPr>
              <a:t>Plylar</a:t>
            </a:r>
            <a:r>
              <a:rPr lang="es-ES" sz="1300" dirty="0">
                <a:solidFill>
                  <a:srgbClr val="20484C"/>
                </a:solidFill>
              </a:rPr>
              <a:t> y ha publicado y distribuido una carta aconsejando a administradores de escuela que el negar o disuadir a estudiantes indocumentados o de padres indocumentados es ilegal y contra este dictamen legal. La carta comienza así: “Bajo la ley federal, agencias educativas tanto estatales como locales están obligadas a proporcionar a todo niño la igualdad de acceso a la educación pública a nivel de primaria y secundaria.” Las órdenes ejecutivas recientes emitidas por la Administración no alteran el derecho de los estudiantes indocumentados a recibir una educación pública gratuita.</a:t>
            </a:r>
          </a:p>
        </p:txBody>
      </p:sp>
      <p:sp>
        <p:nvSpPr>
          <p:cNvPr id="2" name="Slide Number Placeholder 1"/>
          <p:cNvSpPr>
            <a:spLocks noGrp="1"/>
          </p:cNvSpPr>
          <p:nvPr>
            <p:ph type="sldNum" sz="quarter" idx="12"/>
          </p:nvPr>
        </p:nvSpPr>
        <p:spPr>
          <a:xfrm>
            <a:off x="8613648" y="5924550"/>
            <a:ext cx="457200" cy="476250"/>
          </a:xfrm>
        </p:spPr>
        <p:txBody>
          <a:bodyPr/>
          <a:lstStyle/>
          <a:p>
            <a:fld id="{AA709EAB-EEE3-468A-98D4-D1C3A4498D53}" type="slidenum">
              <a:rPr lang="en-US" smtClean="0"/>
              <a:t>8</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661" y="3680027"/>
            <a:ext cx="3627607" cy="2409381"/>
          </a:xfrm>
          <a:prstGeom prst="rect">
            <a:avLst/>
          </a:prstGeom>
          <a:ln>
            <a:noFill/>
          </a:ln>
          <a:effectLst>
            <a:softEdge rad="112500"/>
          </a:effectLst>
        </p:spPr>
      </p:pic>
    </p:spTree>
    <p:extLst>
      <p:ext uri="{BB962C8B-B14F-4D97-AF65-F5344CB8AC3E}">
        <p14:creationId xmlns:p14="http://schemas.microsoft.com/office/powerpoint/2010/main" val="1695742471"/>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027518"/>
            <a:ext cx="3657600" cy="3247043"/>
          </a:xfrm>
          <a:prstGeom prst="rect">
            <a:avLst/>
          </a:prstGeom>
          <a:noFill/>
        </p:spPr>
        <p:txBody>
          <a:bodyPr wrap="square" rtlCol="0">
            <a:spAutoFit/>
          </a:bodyPr>
          <a:lstStyle/>
          <a:p>
            <a:r>
              <a:rPr lang="en-US" sz="2000" baseline="30000" dirty="0"/>
              <a:t>Yet a number of schools are posting notices like these pictured here and on school websites that indicate Social Security cards and birth certificates are required before a family can register their child for school. Such practices are in direct violation of </a:t>
            </a:r>
            <a:r>
              <a:rPr lang="en-US" sz="2000" i="1" baseline="30000" dirty="0" err="1"/>
              <a:t>Plyler</a:t>
            </a:r>
            <a:r>
              <a:rPr lang="en-US" sz="2000" i="1" baseline="30000" dirty="0"/>
              <a:t> vs. Doe</a:t>
            </a:r>
            <a:r>
              <a:rPr lang="en-US" sz="2000" baseline="30000" dirty="0"/>
              <a:t>.</a:t>
            </a:r>
          </a:p>
          <a:p>
            <a:pPr>
              <a:spcBef>
                <a:spcPts val="600"/>
              </a:spcBef>
            </a:pPr>
            <a:r>
              <a:rPr lang="en-US" sz="2000" baseline="30000" dirty="0"/>
              <a:t>Schools should not use Social Security numbers for identification or registration purposes. For those schools that do, it should be clear from the beginning that students who do not present a Social Security number will be assigned a number generated by the school. While schools may request a birth certificate, they may not bar students from enrolling if they do not have a birth certificate. </a:t>
            </a:r>
          </a:p>
        </p:txBody>
      </p:sp>
      <p:pic>
        <p:nvPicPr>
          <p:cNvPr id="1026" name="Picture 2" descr="Z:\- Photos x\ImmigEd\LunaMS.png"/>
          <p:cNvPicPr>
            <a:picLocks noChangeAspect="1" noChangeArrowheads="1"/>
          </p:cNvPicPr>
          <p:nvPr/>
        </p:nvPicPr>
        <p:blipFill rotWithShape="1">
          <a:blip r:embed="rId2">
            <a:extLst>
              <a:ext uri="{28A0092B-C50C-407E-A947-70E740481C1C}">
                <a14:useLocalDpi xmlns:a14="http://schemas.microsoft.com/office/drawing/2010/main" val="0"/>
              </a:ext>
            </a:extLst>
          </a:blip>
          <a:srcRect b="4882"/>
          <a:stretch/>
        </p:blipFill>
        <p:spPr bwMode="auto">
          <a:xfrm>
            <a:off x="5274330" y="389384"/>
            <a:ext cx="3717270" cy="5020816"/>
          </a:xfrm>
          <a:prstGeom prst="rect">
            <a:avLst/>
          </a:prstGeom>
          <a:ln>
            <a:noFill/>
          </a:ln>
          <a:effectLst>
            <a:outerShdw blurRad="190500" dist="63500" dir="36000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Z:\- Photos x\ImmigEd\Fl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57" y="4274561"/>
            <a:ext cx="4762086" cy="2126242"/>
          </a:xfrm>
          <a:prstGeom prst="rect">
            <a:avLst/>
          </a:prstGeom>
          <a:ln>
            <a:noFill/>
          </a:ln>
          <a:effectLst>
            <a:outerShdw blurRad="190500" dist="63500" dir="36000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A709EAB-EEE3-468A-98D4-D1C3A4498D53}" type="slidenum">
              <a:rPr lang="en-US" smtClean="0"/>
              <a:t>9</a:t>
            </a:fld>
            <a:endParaRPr lang="en-US"/>
          </a:p>
        </p:txBody>
      </p:sp>
      <p:sp>
        <p:nvSpPr>
          <p:cNvPr id="4" name="TextBox 3"/>
          <p:cNvSpPr txBox="1"/>
          <p:nvPr/>
        </p:nvSpPr>
        <p:spPr>
          <a:xfrm>
            <a:off x="5410200" y="5321995"/>
            <a:ext cx="2057400" cy="338554"/>
          </a:xfrm>
          <a:prstGeom prst="rect">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1600" dirty="0" err="1">
                <a:solidFill>
                  <a:schemeClr val="bg1"/>
                </a:solidFill>
              </a:rPr>
              <a:t>Violates</a:t>
            </a:r>
            <a:r>
              <a:rPr lang="es-ES" sz="1600" dirty="0">
                <a:solidFill>
                  <a:schemeClr val="bg1"/>
                </a:solidFill>
              </a:rPr>
              <a:t> </a:t>
            </a:r>
            <a:r>
              <a:rPr lang="es-ES" sz="1600" dirty="0" err="1">
                <a:solidFill>
                  <a:schemeClr val="bg1"/>
                </a:solidFill>
              </a:rPr>
              <a:t>Plyler</a:t>
            </a:r>
            <a:r>
              <a:rPr lang="es-ES" sz="1600" dirty="0">
                <a:solidFill>
                  <a:schemeClr val="bg1"/>
                </a:solidFill>
              </a:rPr>
              <a:t> vs. </a:t>
            </a:r>
            <a:r>
              <a:rPr lang="es-ES" sz="1600" dirty="0" err="1">
                <a:solidFill>
                  <a:schemeClr val="bg1"/>
                </a:solidFill>
              </a:rPr>
              <a:t>Doe</a:t>
            </a:r>
            <a:endParaRPr lang="en-US" sz="1600" dirty="0">
              <a:solidFill>
                <a:schemeClr val="bg1"/>
              </a:solidFill>
            </a:endParaRPr>
          </a:p>
        </p:txBody>
      </p:sp>
    </p:spTree>
    <p:extLst>
      <p:ext uri="{BB962C8B-B14F-4D97-AF65-F5344CB8AC3E}">
        <p14:creationId xmlns:p14="http://schemas.microsoft.com/office/powerpoint/2010/main" val="2339349509"/>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C00000"/>
      </a:hlink>
      <a:folHlink>
        <a:srgbClr val="E0773C"/>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TotalTime>
  <Words>4153</Words>
  <Application>Microsoft Macintosh PowerPoint</Application>
  <PresentationFormat>On-screen Show (4:3)</PresentationFormat>
  <Paragraphs>211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 MT</vt:lpstr>
      <vt:lpstr>Verdana</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Intercultural Development Research Association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PCSetup</dc:creator>
  <cp:lastModifiedBy>JENKINS-HENRY, TOBY JENKINS</cp:lastModifiedBy>
  <cp:revision>79</cp:revision>
  <cp:lastPrinted>2015-08-06T19:36:30Z</cp:lastPrinted>
  <dcterms:created xsi:type="dcterms:W3CDTF">2015-08-05T18:05:34Z</dcterms:created>
  <dcterms:modified xsi:type="dcterms:W3CDTF">2020-02-13T02:28:45Z</dcterms:modified>
</cp:coreProperties>
</file>