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6" r:id="rId3"/>
    <p:sldId id="330" r:id="rId4"/>
    <p:sldId id="328" r:id="rId5"/>
    <p:sldId id="329" r:id="rId6"/>
    <p:sldId id="325" r:id="rId7"/>
    <p:sldId id="317" r:id="rId8"/>
    <p:sldId id="316" r:id="rId9"/>
    <p:sldId id="298" r:id="rId10"/>
    <p:sldId id="299" r:id="rId11"/>
    <p:sldId id="300" r:id="rId12"/>
    <p:sldId id="331" r:id="rId13"/>
    <p:sldId id="332" r:id="rId14"/>
    <p:sldId id="32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2E55CD-046C-437B-BD65-34FA227E240B}">
          <p14:sldIdLst>
            <p14:sldId id="256"/>
            <p14:sldId id="326"/>
            <p14:sldId id="330"/>
            <p14:sldId id="328"/>
            <p14:sldId id="329"/>
            <p14:sldId id="325"/>
            <p14:sldId id="317"/>
            <p14:sldId id="316"/>
            <p14:sldId id="298"/>
            <p14:sldId id="299"/>
            <p14:sldId id="300"/>
            <p14:sldId id="331"/>
            <p14:sldId id="332"/>
            <p14:sldId id="32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AB9"/>
    <a:srgbClr val="FBB400"/>
    <a:srgbClr val="DE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2F872-2014-3D43-B754-8CD5949D84D4}" v="20" dt="2025-08-20T19:55:42.504"/>
    <p1510:client id="{1E606EE8-E30A-4988-B1DB-F3BB94FD01F4}" v="1" dt="2025-08-20T17:49:15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9" autoAdjust="0"/>
    <p:restoredTop sz="94645"/>
  </p:normalViewPr>
  <p:slideViewPr>
    <p:cSldViewPr snapToGrid="0" snapToObjects="1">
      <p:cViewPr varScale="1">
        <p:scale>
          <a:sx n="118" d="100"/>
          <a:sy n="118" d="100"/>
        </p:scale>
        <p:origin x="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45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8/25/25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8/25/25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8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niversity of South Carolina logo.">
            <a:extLst>
              <a:ext uri="{FF2B5EF4-FFF2-40B4-BE49-F238E27FC236}">
                <a16:creationId xmlns:a16="http://schemas.microsoft.com/office/drawing/2014/main" id="{C81DC1BB-A980-8448-BB01-0788DE43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370" y="4429919"/>
            <a:ext cx="3173260" cy="2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DFD73-0710-2244-860D-4BA6234A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26555" y="5790260"/>
            <a:ext cx="2892287" cy="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5F547-FE1F-E734-838C-378F4000AA8D}"/>
              </a:ext>
            </a:extLst>
          </p:cNvPr>
          <p:cNvSpPr/>
          <p:nvPr userDrawn="1"/>
        </p:nvSpPr>
        <p:spPr>
          <a:xfrm>
            <a:off x="8839200" y="5817704"/>
            <a:ext cx="2940424" cy="67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C8BA86-4F41-AF40-BBD9-45DCB3C3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388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0032F1-0121-BE4C-B781-236291AD79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4530" b="4530"/>
          <a:stretch/>
        </p:blipFill>
        <p:spPr>
          <a:xfrm>
            <a:off x="9022846" y="5946775"/>
            <a:ext cx="2695388" cy="4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9F61-B891-3944-9E22-503B0C38A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/>
              <a:t>HR Forum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August 25, 2025</a:t>
            </a:r>
          </a:p>
        </p:txBody>
      </p:sp>
    </p:spTree>
    <p:extLst>
      <p:ext uri="{BB962C8B-B14F-4D97-AF65-F5344CB8AC3E}">
        <p14:creationId xmlns:p14="http://schemas.microsoft.com/office/powerpoint/2010/main" val="358700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DF20-3DD2-AF1F-674C-0AA71FDD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10" y="365125"/>
            <a:ext cx="10515600" cy="737811"/>
          </a:xfrm>
        </p:spPr>
        <p:txBody>
          <a:bodyPr anchor="t"/>
          <a:lstStyle/>
          <a:p>
            <a:r>
              <a:rPr lang="en-US" dirty="0"/>
              <a:t>5 phase implementation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798F5-72FB-3BD6-2FED-0583F0D0E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0" y="1183560"/>
            <a:ext cx="10515600" cy="417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Critical steps before piloting the structure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07389F-BDDF-5016-34A3-1D4ABDBD3DFA}"/>
              </a:ext>
            </a:extLst>
          </p:cNvPr>
          <p:cNvSpPr txBox="1">
            <a:spLocks/>
          </p:cNvSpPr>
          <p:nvPr/>
        </p:nvSpPr>
        <p:spPr>
          <a:xfrm>
            <a:off x="630810" y="1829889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Define the Business Need &amp; Objectives </a:t>
            </a:r>
          </a:p>
          <a:p>
            <a:pPr lvl="1"/>
            <a:r>
              <a:rPr lang="en-US" sz="1600" dirty="0"/>
              <a:t>Identify key business challenges and align them with the need for strategic HR support</a:t>
            </a:r>
          </a:p>
          <a:p>
            <a:pPr lvl="1"/>
            <a:r>
              <a:rPr lang="en-US" sz="1600" dirty="0"/>
              <a:t>Engage with business leaders to build support for the future model</a:t>
            </a:r>
          </a:p>
          <a:p>
            <a:pPr lvl="1"/>
            <a:r>
              <a:rPr lang="en-US" sz="1600" dirty="0"/>
              <a:t>Align HR initiatives with broader organizational priorities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Assess the Current HR Operating Model </a:t>
            </a:r>
          </a:p>
          <a:p>
            <a:pPr lvl="1"/>
            <a:r>
              <a:rPr lang="en-US" sz="1600" dirty="0"/>
              <a:t>Conduct an HR audit to assess current roles, processes, and service delivery </a:t>
            </a:r>
          </a:p>
          <a:p>
            <a:pPr lvl="1"/>
            <a:r>
              <a:rPr lang="en-US" sz="1600" dirty="0"/>
              <a:t>Analyze current workload distribution </a:t>
            </a:r>
          </a:p>
          <a:p>
            <a:pPr lvl="1"/>
            <a:r>
              <a:rPr lang="en-US" sz="1600" dirty="0"/>
              <a:t>Identify how HR is currently perceived across the business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Design the HRBP Role and Operating Model</a:t>
            </a:r>
          </a:p>
          <a:p>
            <a:pPr lvl="1"/>
            <a:r>
              <a:rPr lang="en-US" sz="1600" dirty="0"/>
              <a:t>Craft a vision statement for the future model (how do you want HR to be perceived)</a:t>
            </a:r>
          </a:p>
          <a:p>
            <a:pPr lvl="1"/>
            <a:r>
              <a:rPr lang="en-US" sz="1600" dirty="0"/>
              <a:t>Establish the HR overarching structure (identify support groups and COEs)</a:t>
            </a:r>
          </a:p>
          <a:p>
            <a:pPr lvl="1"/>
            <a:r>
              <a:rPr lang="en-US" sz="1600" dirty="0"/>
              <a:t>Identify the HR framework (formal model) that will govern the HRBP structure (north star)</a:t>
            </a:r>
          </a:p>
          <a:p>
            <a:pPr lvl="1"/>
            <a:r>
              <a:rPr lang="en-US" sz="1600" dirty="0"/>
              <a:t>Develop HRBP role profiles (technical skills, competencies, success metrics)</a:t>
            </a:r>
          </a:p>
          <a:p>
            <a:pPr lvl="1"/>
            <a:r>
              <a:rPr lang="en-US" sz="1600" dirty="0"/>
              <a:t>Establish clear reporting lines, governance structures that outline COE and HRBP responsibilities 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5653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DF20-3DD2-AF1F-674C-0AA71FDD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10" y="365125"/>
            <a:ext cx="10515600" cy="737811"/>
          </a:xfrm>
        </p:spPr>
        <p:txBody>
          <a:bodyPr anchor="t"/>
          <a:lstStyle/>
          <a:p>
            <a:r>
              <a:rPr lang="en-US" dirty="0"/>
              <a:t>5 phase implementation, continued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07389F-BDDF-5016-34A3-1D4ABDBD3DFA}"/>
              </a:ext>
            </a:extLst>
          </p:cNvPr>
          <p:cNvSpPr txBox="1">
            <a:spLocks/>
          </p:cNvSpPr>
          <p:nvPr/>
        </p:nvSpPr>
        <p:spPr>
          <a:xfrm>
            <a:off x="630810" y="1829889"/>
            <a:ext cx="10515600" cy="3373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2000" b="1" dirty="0"/>
              <a:t>Building Together: Assessing Needs and Hiring Right</a:t>
            </a:r>
          </a:p>
          <a:p>
            <a:pPr lvl="1"/>
            <a:r>
              <a:rPr lang="en-US" sz="1600" dirty="0"/>
              <a:t>Meet with current staff to determine training needs</a:t>
            </a:r>
          </a:p>
          <a:p>
            <a:pPr lvl="1"/>
            <a:r>
              <a:rPr lang="en-US" sz="1600" dirty="0"/>
              <a:t>Advertise for HRBP roles</a:t>
            </a:r>
          </a:p>
          <a:p>
            <a:pPr lvl="1"/>
            <a:r>
              <a:rPr lang="en-US" sz="1600" dirty="0"/>
              <a:t>Review the Expert Team structures, re-align to the future model (assessing operating procedures, current responsibilities, and implementing changes that support the HRBP model)</a:t>
            </a:r>
          </a:p>
          <a:p>
            <a:pPr lvl="1"/>
            <a:r>
              <a:rPr lang="en-US" sz="1600" dirty="0"/>
              <a:t>Launch the interview and selection process for internal talent 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b="1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b="1" dirty="0"/>
              <a:t>Develop a Change Management Plan</a:t>
            </a:r>
          </a:p>
          <a:p>
            <a:pPr lvl="1"/>
            <a:r>
              <a:rPr lang="en-US" sz="1600" dirty="0"/>
              <a:t>Conduct department assessments and alignment with service delivery</a:t>
            </a:r>
          </a:p>
          <a:p>
            <a:pPr lvl="1"/>
            <a:r>
              <a:rPr lang="en-US" sz="1600" dirty="0"/>
              <a:t>Create communication and training plans </a:t>
            </a:r>
          </a:p>
          <a:p>
            <a:pPr lvl="1"/>
            <a:r>
              <a:rPr lang="en-US" sz="1600" dirty="0"/>
              <a:t>Develop strategies for adoption</a:t>
            </a:r>
          </a:p>
          <a:p>
            <a:pPr lvl="1"/>
            <a:r>
              <a:rPr lang="en-US" sz="1600" dirty="0"/>
              <a:t>Monitor and adjust change management strategies as the HRBP structure is implemented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457200" indent="-457200">
              <a:buFont typeface="+mj-lt"/>
              <a:buAutoNum type="arabicPeriod" startAt="4"/>
            </a:pPr>
            <a:endParaRPr lang="en-US" sz="2000" b="1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8F1D2654-B604-FA55-227B-6D89F88FC474}"/>
              </a:ext>
            </a:extLst>
          </p:cNvPr>
          <p:cNvSpPr/>
          <p:nvPr/>
        </p:nvSpPr>
        <p:spPr>
          <a:xfrm>
            <a:off x="8143078" y="1781839"/>
            <a:ext cx="1677971" cy="32993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565C1-E9F4-636F-A3D9-F459D5E629E4}"/>
              </a:ext>
            </a:extLst>
          </p:cNvPr>
          <p:cNvSpPr/>
          <p:nvPr/>
        </p:nvSpPr>
        <p:spPr>
          <a:xfrm>
            <a:off x="8495686" y="1693822"/>
            <a:ext cx="1677972" cy="4179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 we are</a:t>
            </a:r>
          </a:p>
        </p:txBody>
      </p:sp>
    </p:spTree>
    <p:extLst>
      <p:ext uri="{BB962C8B-B14F-4D97-AF65-F5344CB8AC3E}">
        <p14:creationId xmlns:p14="http://schemas.microsoft.com/office/powerpoint/2010/main" val="72238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6F6B6-4AFB-C149-6A71-90000A6BA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4A4A29-220F-3117-5742-FA954B21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58" y="604524"/>
            <a:ext cx="11034955" cy="1331005"/>
          </a:xfrm>
        </p:spPr>
        <p:txBody>
          <a:bodyPr anchor="t">
            <a:noAutofit/>
          </a:bodyPr>
          <a:lstStyle/>
          <a:p>
            <a:r>
              <a:rPr lang="en-US" dirty="0"/>
              <a:t>Growing Together, Leading with purpose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EBC95-035B-8E73-FE99-A3384EE1388D}"/>
              </a:ext>
            </a:extLst>
          </p:cNvPr>
          <p:cNvSpPr/>
          <p:nvPr/>
        </p:nvSpPr>
        <p:spPr>
          <a:xfrm>
            <a:off x="503902" y="2232940"/>
            <a:ext cx="10933470" cy="1592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Career Growth</a:t>
            </a:r>
            <a:r>
              <a:rPr lang="en-US" sz="2400" dirty="0">
                <a:solidFill>
                  <a:schemeClr val="tx1"/>
                </a:solidFill>
              </a:rPr>
              <a:t> – More opportunities to learn and advance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Collaboration</a:t>
            </a:r>
            <a:r>
              <a:rPr lang="en-US" sz="2400" dirty="0">
                <a:solidFill>
                  <a:schemeClr val="tx1"/>
                </a:solidFill>
              </a:rPr>
              <a:t> – Stronger, cross-functional HR partnerships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University Impact</a:t>
            </a:r>
            <a:r>
              <a:rPr lang="en-US" sz="2400" dirty="0">
                <a:solidFill>
                  <a:schemeClr val="tx1"/>
                </a:solidFill>
              </a:rPr>
              <a:t> – Elevating HR to better serve our mission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Shared Support</a:t>
            </a:r>
            <a:r>
              <a:rPr lang="en-US" sz="2400" dirty="0">
                <a:solidFill>
                  <a:schemeClr val="tx1"/>
                </a:solidFill>
              </a:rPr>
              <a:t> – Access to expertise and resources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4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5C0A0-F368-E91A-D592-AE3927901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a number of red rectangles&#10;&#10;Description automatically generated">
            <a:extLst>
              <a:ext uri="{FF2B5EF4-FFF2-40B4-BE49-F238E27FC236}">
                <a16:creationId xmlns:a16="http://schemas.microsoft.com/office/drawing/2014/main" id="{98674EEB-885E-19C5-6E29-1CE7B5F5A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6" y="456542"/>
            <a:ext cx="11274129" cy="6161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B8D98-A763-08E7-C39E-F8FFD0995B3E}"/>
              </a:ext>
            </a:extLst>
          </p:cNvPr>
          <p:cNvSpPr txBox="1"/>
          <p:nvPr/>
        </p:nvSpPr>
        <p:spPr>
          <a:xfrm>
            <a:off x="12292553" y="-1414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9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037C3-8BF7-D02C-6DBB-382C14840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FDDEE-1662-B9F1-3F76-22F3FEC3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85" y="2539108"/>
            <a:ext cx="10515600" cy="737811"/>
          </a:xfrm>
        </p:spPr>
        <p:txBody>
          <a:bodyPr anchor="t"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0091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4FC6-FE3D-7B45-84BE-3C726AB1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8764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FCBCA-8F30-1AB9-F758-552B9FFD8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CE81C9-BEC5-6BE1-BFB4-387974D7A9F8}"/>
              </a:ext>
            </a:extLst>
          </p:cNvPr>
          <p:cNvSpPr/>
          <p:nvPr/>
        </p:nvSpPr>
        <p:spPr>
          <a:xfrm>
            <a:off x="8957388" y="5840963"/>
            <a:ext cx="2976465" cy="651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2E0C5-2216-F23A-632A-05FC721C2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96" y="357027"/>
            <a:ext cx="10515600" cy="9144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D213D3-8C54-CCBE-E0C8-12218602BD5D}"/>
              </a:ext>
            </a:extLst>
          </p:cNvPr>
          <p:cNvSpPr/>
          <p:nvPr/>
        </p:nvSpPr>
        <p:spPr>
          <a:xfrm>
            <a:off x="4809930" y="3903451"/>
            <a:ext cx="2230016" cy="263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HRBP’S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Strategic partners and functional experts, focused on aligning people strategies with college/division objectives and driving long-term effectiveness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21B623-5CAC-A78B-F52A-E7B364047F1A}"/>
              </a:ext>
            </a:extLst>
          </p:cNvPr>
          <p:cNvSpPr/>
          <p:nvPr/>
        </p:nvSpPr>
        <p:spPr>
          <a:xfrm>
            <a:off x="1115717" y="3903452"/>
            <a:ext cx="2230016" cy="263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COL/DIV HR</a:t>
            </a: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Embedded, operational HR, managing day-to-day HR functions; ensuring consistent implementation of policies &amp; procedures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923E-6746-C87A-BC76-7420E49F1E47}"/>
              </a:ext>
            </a:extLst>
          </p:cNvPr>
          <p:cNvSpPr txBox="1"/>
          <p:nvPr/>
        </p:nvSpPr>
        <p:spPr>
          <a:xfrm>
            <a:off x="1115717" y="1789471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Opening Remarks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Introduction of HRBP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HRedefined</a:t>
            </a:r>
            <a:r>
              <a:rPr lang="en-US" sz="3600" dirty="0"/>
              <a:t>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Q&amp;A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Closing Remarks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5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4347A-AC99-5DA1-4A89-437EDC1E3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C1B7B2-92A7-6ABC-DE3A-5FF5283B4A6B}"/>
              </a:ext>
            </a:extLst>
          </p:cNvPr>
          <p:cNvSpPr/>
          <p:nvPr/>
        </p:nvSpPr>
        <p:spPr>
          <a:xfrm>
            <a:off x="8957388" y="5840963"/>
            <a:ext cx="2976465" cy="651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CDAAEA-E70E-627B-9C88-C98793E3FB3E}"/>
              </a:ext>
            </a:extLst>
          </p:cNvPr>
          <p:cNvSpPr/>
          <p:nvPr/>
        </p:nvSpPr>
        <p:spPr>
          <a:xfrm>
            <a:off x="4809930" y="3903451"/>
            <a:ext cx="2230016" cy="263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HRBP’S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Strategic partners and functional experts, focused on aligning people strategies with college/division objectives and driving long-term effectiveness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EEE925-A606-01BE-CBF0-5CB9026315D8}"/>
              </a:ext>
            </a:extLst>
          </p:cNvPr>
          <p:cNvSpPr/>
          <p:nvPr/>
        </p:nvSpPr>
        <p:spPr>
          <a:xfrm>
            <a:off x="1115717" y="3903452"/>
            <a:ext cx="2230016" cy="263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COL/DIV HR</a:t>
            </a: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Embedded, operational HR, managing day-to-day HR functions; ensuring consistent implementation of policies &amp; procedures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88692-B1B1-1864-055F-9B2BD9069F61}"/>
              </a:ext>
            </a:extLst>
          </p:cNvPr>
          <p:cNvSpPr txBox="1"/>
          <p:nvPr/>
        </p:nvSpPr>
        <p:spPr>
          <a:xfrm>
            <a:off x="402772" y="515106"/>
            <a:ext cx="1171302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New HR Business Partner Leader:</a:t>
            </a:r>
            <a:r>
              <a:rPr lang="en-US" sz="2200" dirty="0"/>
              <a:t> Carla Harkness</a:t>
            </a:r>
            <a:br>
              <a:rPr lang="en-US" sz="2200" dirty="0"/>
            </a:br>
            <a:endParaRPr lang="en-US" sz="2200" dirty="0"/>
          </a:p>
          <a:p>
            <a:r>
              <a:rPr lang="en-US" sz="2200" b="1" dirty="0"/>
              <a:t>Education: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B.A. in Psychology, minor in Business Administration – Columbia College</a:t>
            </a:r>
            <a:br>
              <a:rPr lang="en-US" sz="2200" dirty="0"/>
            </a:b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M.A. in Human Resources – University of South Carolina (USC)</a:t>
            </a:r>
            <a:br>
              <a:rPr lang="en-US" sz="2200" dirty="0"/>
            </a:br>
            <a:endParaRPr lang="en-US" sz="2200" dirty="0"/>
          </a:p>
          <a:p>
            <a:r>
              <a:rPr lang="en-US" sz="2200" b="1" dirty="0"/>
              <a:t>Career Highlights:</a:t>
            </a:r>
            <a:endParaRPr lang="en-US" sz="2200" dirty="0"/>
          </a:p>
          <a:p>
            <a:r>
              <a:rPr lang="en-US" sz="2200" dirty="0"/>
              <a:t>Served as Director of HR at the following organizations: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USC School of Medicine</a:t>
            </a:r>
          </a:p>
          <a:p>
            <a:pPr lvl="1"/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Palmetto Health-USC Medical Group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Prisma Health-USC Medical Group &amp; USC School of Medicine</a:t>
            </a:r>
          </a:p>
          <a:p>
            <a:endParaRPr lang="en-US" sz="2200" dirty="0"/>
          </a:p>
          <a:p>
            <a:r>
              <a:rPr lang="en-US" sz="2200" b="1" dirty="0"/>
              <a:t>Experience:</a:t>
            </a:r>
            <a:r>
              <a:rPr lang="en-US" sz="2200" dirty="0"/>
              <a:t> 25+ years in HR and organizational development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0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5D4D68-312E-67B7-2472-0857905C8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B7EE-6ED5-82B8-9B6B-D85F25299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HRedefined</a:t>
            </a:r>
            <a:r>
              <a:rPr lang="en-US" dirty="0"/>
              <a:t> updates</a:t>
            </a:r>
          </a:p>
        </p:txBody>
      </p:sp>
    </p:spTree>
    <p:extLst>
      <p:ext uri="{BB962C8B-B14F-4D97-AF65-F5344CB8AC3E}">
        <p14:creationId xmlns:p14="http://schemas.microsoft.com/office/powerpoint/2010/main" val="225250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55A69-64F7-C607-B199-B55F86FC1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0506C1-6F7D-B745-7FEC-1DF9BBC59782}"/>
              </a:ext>
            </a:extLst>
          </p:cNvPr>
          <p:cNvSpPr/>
          <p:nvPr/>
        </p:nvSpPr>
        <p:spPr>
          <a:xfrm>
            <a:off x="8957388" y="5840963"/>
            <a:ext cx="2976465" cy="651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31C23F-2A97-D1F6-677A-5555881170C7}"/>
              </a:ext>
            </a:extLst>
          </p:cNvPr>
          <p:cNvSpPr/>
          <p:nvPr/>
        </p:nvSpPr>
        <p:spPr>
          <a:xfrm>
            <a:off x="4809930" y="3903451"/>
            <a:ext cx="2230016" cy="263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HRBP’S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Strategic partners and functional experts, focused on aligning people strategies with college/division objectives and driving long-term effectiveness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3ACC17-94CC-B53D-0E1D-B3D7771364E3}"/>
              </a:ext>
            </a:extLst>
          </p:cNvPr>
          <p:cNvSpPr txBox="1"/>
          <p:nvPr/>
        </p:nvSpPr>
        <p:spPr>
          <a:xfrm>
            <a:off x="4690187" y="947058"/>
            <a:ext cx="367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45781-83D2-40BB-F13A-39F2BD02EFA1}"/>
              </a:ext>
            </a:extLst>
          </p:cNvPr>
          <p:cNvSpPr txBox="1"/>
          <p:nvPr/>
        </p:nvSpPr>
        <p:spPr>
          <a:xfrm>
            <a:off x="955187" y="1778312"/>
            <a:ext cx="1047756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it Started:</a:t>
            </a:r>
            <a:r>
              <a:rPr lang="en-US" sz="2000" dirty="0"/>
              <a:t> Responding to concerns on transparency and inconsistent processes</a:t>
            </a:r>
          </a:p>
          <a:p>
            <a:endParaRPr lang="en-US" sz="2000" dirty="0"/>
          </a:p>
          <a:p>
            <a:r>
              <a:rPr lang="en-US" sz="2000" b="1" dirty="0"/>
              <a:t>Leadership Action:</a:t>
            </a:r>
            <a:r>
              <a:rPr lang="en-US" sz="2000" dirty="0"/>
              <a:t> Conducted an organizational assessment to identify next steps</a:t>
            </a:r>
          </a:p>
          <a:p>
            <a:endParaRPr lang="en-US" sz="2000" dirty="0"/>
          </a:p>
          <a:p>
            <a:r>
              <a:rPr lang="en-US" sz="2000" b="1" dirty="0"/>
              <a:t>Proposed Solution:</a:t>
            </a:r>
            <a:r>
              <a:rPr lang="en-US" sz="2000" dirty="0"/>
              <a:t> Introduced a new HR Business Partner (HRBP) model</a:t>
            </a:r>
          </a:p>
          <a:p>
            <a:endParaRPr lang="en-US" sz="2000" dirty="0"/>
          </a:p>
          <a:p>
            <a:r>
              <a:rPr lang="en-US" sz="2000" b="1" dirty="0"/>
              <a:t>Guidance:</a:t>
            </a:r>
            <a:r>
              <a:rPr lang="en-US" sz="2000" dirty="0"/>
              <a:t> Segal partnered with leadership and committees to support HRBP model implementation</a:t>
            </a:r>
          </a:p>
          <a:p>
            <a:endParaRPr lang="en-US" sz="2000" dirty="0"/>
          </a:p>
          <a:p>
            <a:r>
              <a:rPr lang="en-US" sz="2000" b="1" dirty="0"/>
              <a:t>Current Progress:</a:t>
            </a:r>
            <a:r>
              <a:rPr lang="en-US" sz="2000" dirty="0"/>
              <a:t> Hired HRBP Leader, hiring HRBPs underway, and developing change management structures for Spring 2026 implementation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61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EECF65-577A-0DF0-A8CE-26FFE8239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5B62-06E1-942D-AD9D-0093AFC96A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HR Business Partner Model</a:t>
            </a:r>
          </a:p>
        </p:txBody>
      </p:sp>
    </p:spTree>
    <p:extLst>
      <p:ext uri="{BB962C8B-B14F-4D97-AF65-F5344CB8AC3E}">
        <p14:creationId xmlns:p14="http://schemas.microsoft.com/office/powerpoint/2010/main" val="107604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055614F9-348D-7936-3DCE-B673A5E53B16}"/>
              </a:ext>
            </a:extLst>
          </p:cNvPr>
          <p:cNvGrpSpPr/>
          <p:nvPr/>
        </p:nvGrpSpPr>
        <p:grpSpPr>
          <a:xfrm>
            <a:off x="1133668" y="1597558"/>
            <a:ext cx="9685531" cy="715328"/>
            <a:chOff x="1133668" y="1597558"/>
            <a:chExt cx="9685531" cy="71532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C4D30F3-F4A0-781E-286B-4D006B429A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384" y="2114863"/>
              <a:ext cx="1" cy="1980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5938EB0-064B-5462-CBA6-DC062A962B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5292" y="2111303"/>
              <a:ext cx="1" cy="1980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E2A1282-99D1-591A-3B2E-559A7849EB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2180" y="2114863"/>
              <a:ext cx="1" cy="1980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1E83778-263A-34EE-0AFA-7A0CB17FAC1F}"/>
                </a:ext>
              </a:extLst>
            </p:cNvPr>
            <p:cNvSpPr/>
            <p:nvPr/>
          </p:nvSpPr>
          <p:spPr>
            <a:xfrm>
              <a:off x="8315484" y="1602477"/>
              <a:ext cx="2503715" cy="4138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Establishes University-wide Strategies, Programs, and Policies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FD891A1-E330-2BF9-518B-08B6D82C2504}"/>
                </a:ext>
              </a:extLst>
            </p:cNvPr>
            <p:cNvSpPr/>
            <p:nvPr/>
          </p:nvSpPr>
          <p:spPr>
            <a:xfrm>
              <a:off x="4653580" y="1597558"/>
              <a:ext cx="2645706" cy="4138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Strategic Advisor and Partner to Executive Leaders; Connector to central and system HR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228A864-9741-9CF8-9C65-E4CB7D7EF12F}"/>
                </a:ext>
              </a:extLst>
            </p:cNvPr>
            <p:cNvSpPr/>
            <p:nvPr/>
          </p:nvSpPr>
          <p:spPr>
            <a:xfrm>
              <a:off x="1133668" y="1640416"/>
              <a:ext cx="2503715" cy="4138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Operational HR Leader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7645105-5FA3-C241-8E71-7C1FF254461C}"/>
                </a:ext>
              </a:extLst>
            </p:cNvPr>
            <p:cNvCxnSpPr>
              <a:cxnSpLocks/>
            </p:cNvCxnSpPr>
            <p:nvPr/>
          </p:nvCxnSpPr>
          <p:spPr>
            <a:xfrm>
              <a:off x="2248676" y="2114863"/>
              <a:ext cx="73366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605E91B-6CCD-8530-36E7-B48C81A06AF3}"/>
              </a:ext>
            </a:extLst>
          </p:cNvPr>
          <p:cNvSpPr/>
          <p:nvPr/>
        </p:nvSpPr>
        <p:spPr>
          <a:xfrm>
            <a:off x="8957388" y="5840963"/>
            <a:ext cx="2976465" cy="651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3A103-7883-2242-D743-82D3EA8F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96" y="357027"/>
            <a:ext cx="10515600" cy="914400"/>
          </a:xfrm>
        </p:spPr>
        <p:txBody>
          <a:bodyPr/>
          <a:lstStyle/>
          <a:p>
            <a:r>
              <a:rPr lang="en-US" dirty="0"/>
              <a:t>Understanding HR partnerships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41DB77-BAA9-C5A8-EACA-B2E03FDBCF50}"/>
              </a:ext>
            </a:extLst>
          </p:cNvPr>
          <p:cNvGrpSpPr/>
          <p:nvPr/>
        </p:nvGrpSpPr>
        <p:grpSpPr>
          <a:xfrm>
            <a:off x="1133668" y="2275821"/>
            <a:ext cx="2230017" cy="4264930"/>
            <a:chOff x="1133668" y="2275821"/>
            <a:chExt cx="2230017" cy="42649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1F28561-7910-6718-8164-A1C3680448CC}"/>
                </a:ext>
              </a:extLst>
            </p:cNvPr>
            <p:cNvGrpSpPr/>
            <p:nvPr/>
          </p:nvGrpSpPr>
          <p:grpSpPr>
            <a:xfrm>
              <a:off x="1133668" y="2275821"/>
              <a:ext cx="2230017" cy="4264930"/>
              <a:chOff x="1133668" y="2275821"/>
              <a:chExt cx="2230017" cy="42649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7217195C-6A8D-EE55-843D-C3ED85FFFBD5}"/>
                  </a:ext>
                </a:extLst>
              </p:cNvPr>
              <p:cNvSpPr/>
              <p:nvPr/>
            </p:nvSpPr>
            <p:spPr>
              <a:xfrm>
                <a:off x="1133668" y="3113172"/>
                <a:ext cx="2230017" cy="3427579"/>
              </a:xfrm>
              <a:prstGeom prst="roundRect">
                <a:avLst/>
              </a:prstGeom>
              <a:solidFill>
                <a:srgbClr val="57000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E23C93A-E6EB-5196-A778-887428764DE4}"/>
                  </a:ext>
                </a:extLst>
              </p:cNvPr>
              <p:cNvSpPr/>
              <p:nvPr/>
            </p:nvSpPr>
            <p:spPr>
              <a:xfrm>
                <a:off x="1539551" y="2275821"/>
                <a:ext cx="1418253" cy="14308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7000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" name="Graphic 12" descr="Female Profile with solid fill">
              <a:extLst>
                <a:ext uri="{FF2B5EF4-FFF2-40B4-BE49-F238E27FC236}">
                  <a16:creationId xmlns:a16="http://schemas.microsoft.com/office/drawing/2014/main" id="{B43BB679-EAC4-0275-E580-A8042BF15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73525" y="2447287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15E33B-1C94-6823-744E-FF2EAB44C1C5}"/>
              </a:ext>
            </a:extLst>
          </p:cNvPr>
          <p:cNvGrpSpPr/>
          <p:nvPr/>
        </p:nvGrpSpPr>
        <p:grpSpPr>
          <a:xfrm>
            <a:off x="4801976" y="2275821"/>
            <a:ext cx="2230017" cy="4270596"/>
            <a:chOff x="4896171" y="1896938"/>
            <a:chExt cx="2230017" cy="4518099"/>
          </a:xfrm>
          <a:solidFill>
            <a:srgbClr val="844247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F7A9BC4-4861-BA2F-0178-149ECEA0364E}"/>
                </a:ext>
              </a:extLst>
            </p:cNvPr>
            <p:cNvSpPr/>
            <p:nvPr/>
          </p:nvSpPr>
          <p:spPr>
            <a:xfrm>
              <a:off x="4896171" y="2702684"/>
              <a:ext cx="2230017" cy="37123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A11F50A-EC6A-1019-4F26-07866B9E4E95}"/>
                </a:ext>
              </a:extLst>
            </p:cNvPr>
            <p:cNvSpPr/>
            <p:nvPr/>
          </p:nvSpPr>
          <p:spPr>
            <a:xfrm>
              <a:off x="5302052" y="1896938"/>
              <a:ext cx="1418253" cy="143082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442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Connections with solid fill">
              <a:extLst>
                <a:ext uri="{FF2B5EF4-FFF2-40B4-BE49-F238E27FC236}">
                  <a16:creationId xmlns:a16="http://schemas.microsoft.com/office/drawing/2014/main" id="{B8AC901C-8BE3-ACF3-85AA-B0E5FC67A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53978" y="2155152"/>
              <a:ext cx="914400" cy="914400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2A06FA7-3FC1-413A-AE4B-57D2551DDFA8}"/>
              </a:ext>
            </a:extLst>
          </p:cNvPr>
          <p:cNvSpPr/>
          <p:nvPr/>
        </p:nvSpPr>
        <p:spPr>
          <a:xfrm>
            <a:off x="4809930" y="3903451"/>
            <a:ext cx="2230016" cy="263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HRBP’S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Strategic partners and functional experts, focused on aligning people strategies with college/division objectives and driving long-term effectiveness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DDAF6A-0499-0AE5-751E-363505C6D4CD}"/>
              </a:ext>
            </a:extLst>
          </p:cNvPr>
          <p:cNvGrpSpPr/>
          <p:nvPr/>
        </p:nvGrpSpPr>
        <p:grpSpPr>
          <a:xfrm>
            <a:off x="8422432" y="2285571"/>
            <a:ext cx="2259918" cy="4255180"/>
            <a:chOff x="8422432" y="2285571"/>
            <a:chExt cx="2259918" cy="425518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45B7DD8-E359-E012-590D-B4247D8D4C28}"/>
                </a:ext>
              </a:extLst>
            </p:cNvPr>
            <p:cNvSpPr/>
            <p:nvPr/>
          </p:nvSpPr>
          <p:spPr>
            <a:xfrm>
              <a:off x="8422432" y="3075900"/>
              <a:ext cx="2230017" cy="3464851"/>
            </a:xfrm>
            <a:prstGeom prst="roundRect">
              <a:avLst/>
            </a:prstGeom>
            <a:solidFill>
              <a:srgbClr val="1F41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0669AEF-FCB5-D27E-D452-833719AD52D5}"/>
                </a:ext>
              </a:extLst>
            </p:cNvPr>
            <p:cNvSpPr/>
            <p:nvPr/>
          </p:nvSpPr>
          <p:spPr>
            <a:xfrm>
              <a:off x="8858216" y="2285571"/>
              <a:ext cx="1418253" cy="143082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F41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Wrench with solid fill">
              <a:extLst>
                <a:ext uri="{FF2B5EF4-FFF2-40B4-BE49-F238E27FC236}">
                  <a16:creationId xmlns:a16="http://schemas.microsoft.com/office/drawing/2014/main" id="{AE343C75-CBC9-8E10-7EBD-5D97683FF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99639">
              <a:off x="9276544" y="2773503"/>
              <a:ext cx="706908" cy="706908"/>
            </a:xfrm>
            <a:prstGeom prst="rect">
              <a:avLst/>
            </a:prstGeom>
          </p:spPr>
        </p:pic>
        <p:pic>
          <p:nvPicPr>
            <p:cNvPr id="17" name="Graphic 16" descr="Gears with solid fill">
              <a:extLst>
                <a:ext uri="{FF2B5EF4-FFF2-40B4-BE49-F238E27FC236}">
                  <a16:creationId xmlns:a16="http://schemas.microsoft.com/office/drawing/2014/main" id="{48A4ED9E-D8A4-6415-A5A4-7D5E6F4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64553" y="2670368"/>
              <a:ext cx="706908" cy="487638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628509F-E2F7-5F8D-7E6C-0179AA9F095C}"/>
                </a:ext>
              </a:extLst>
            </p:cNvPr>
            <p:cNvSpPr/>
            <p:nvPr/>
          </p:nvSpPr>
          <p:spPr>
            <a:xfrm>
              <a:off x="8452334" y="3906446"/>
              <a:ext cx="2230016" cy="26343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EXPERT TEAMS</a:t>
              </a:r>
            </a:p>
            <a:p>
              <a:pPr algn="ctr"/>
              <a:endParaRPr lang="en-US" sz="105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HR functional experts designing and optimizing programs and frameworks to advance the university’s strategic, people objectives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5ED5E60-F8E7-99DF-1D8E-E2954E386149}"/>
              </a:ext>
            </a:extLst>
          </p:cNvPr>
          <p:cNvSpPr/>
          <p:nvPr/>
        </p:nvSpPr>
        <p:spPr>
          <a:xfrm>
            <a:off x="1115717" y="3903452"/>
            <a:ext cx="2230016" cy="263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COL/DIV HR</a:t>
            </a: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Embedded, operational HR, managing day-to-day HR functions; ensuring consistent implementation of policies &amp; procedures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8893F-7AE6-F03A-F914-C2BB6A54F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ource Planning In Project Management Ppt PowerPoint Presentation Styles  Gallery PDF">
            <a:extLst>
              <a:ext uri="{FF2B5EF4-FFF2-40B4-BE49-F238E27FC236}">
                <a16:creationId xmlns:a16="http://schemas.microsoft.com/office/drawing/2014/main" id="{56A8860C-1FDE-CB4D-2358-EA5DB6C49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3" b="13039"/>
          <a:stretch/>
        </p:blipFill>
        <p:spPr bwMode="auto">
          <a:xfrm>
            <a:off x="551625" y="1875459"/>
            <a:ext cx="11088750" cy="47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EE8C67-658B-C993-1B9B-F0003FD22B78}"/>
              </a:ext>
            </a:extLst>
          </p:cNvPr>
          <p:cNvSpPr/>
          <p:nvPr/>
        </p:nvSpPr>
        <p:spPr>
          <a:xfrm>
            <a:off x="889518" y="3662101"/>
            <a:ext cx="2394858" cy="111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B3EEB-F4D9-5B8D-8945-00ECB23172D5}"/>
              </a:ext>
            </a:extLst>
          </p:cNvPr>
          <p:cNvSpPr/>
          <p:nvPr/>
        </p:nvSpPr>
        <p:spPr>
          <a:xfrm>
            <a:off x="1520890" y="5089684"/>
            <a:ext cx="2146041" cy="117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DB29C7-D948-EE54-6D40-C8958D2386BB}"/>
              </a:ext>
            </a:extLst>
          </p:cNvPr>
          <p:cNvSpPr/>
          <p:nvPr/>
        </p:nvSpPr>
        <p:spPr>
          <a:xfrm>
            <a:off x="8582049" y="5148086"/>
            <a:ext cx="2652008" cy="111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4EF18F-809F-9FB5-CECF-1087CEDA32A1}"/>
              </a:ext>
            </a:extLst>
          </p:cNvPr>
          <p:cNvSpPr/>
          <p:nvPr/>
        </p:nvSpPr>
        <p:spPr>
          <a:xfrm>
            <a:off x="8966718" y="3550303"/>
            <a:ext cx="2652008" cy="1224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0B6E64-920B-B595-4897-02AE0CAEB505}"/>
              </a:ext>
            </a:extLst>
          </p:cNvPr>
          <p:cNvSpPr/>
          <p:nvPr/>
        </p:nvSpPr>
        <p:spPr>
          <a:xfrm>
            <a:off x="8487188" y="2249340"/>
            <a:ext cx="2652008" cy="115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DBD56D-8E08-35BC-09E3-3F6237B64918}"/>
              </a:ext>
            </a:extLst>
          </p:cNvPr>
          <p:cNvSpPr/>
          <p:nvPr/>
        </p:nvSpPr>
        <p:spPr>
          <a:xfrm>
            <a:off x="1089682" y="2255460"/>
            <a:ext cx="2194693" cy="105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EA9E25-CC61-7B4C-C173-9018ABCA3D82}"/>
              </a:ext>
            </a:extLst>
          </p:cNvPr>
          <p:cNvSpPr/>
          <p:nvPr/>
        </p:nvSpPr>
        <p:spPr>
          <a:xfrm>
            <a:off x="8966718" y="5905035"/>
            <a:ext cx="2995127" cy="727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9B889-83B8-920B-7785-036A6201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98" y="302210"/>
            <a:ext cx="10515600" cy="756271"/>
          </a:xfrm>
        </p:spPr>
        <p:txBody>
          <a:bodyPr anchor="t"/>
          <a:lstStyle/>
          <a:p>
            <a:r>
              <a:rPr lang="en-US" dirty="0"/>
              <a:t>hr business partner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68BBD-208B-DBF2-CBEC-BC5918277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25" y="964114"/>
            <a:ext cx="11459547" cy="5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Understanding the high-level overview of HR Business Partners as Strategic Advisors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C0D127-4C66-90C4-9026-0E9D2578920B}"/>
              </a:ext>
            </a:extLst>
          </p:cNvPr>
          <p:cNvSpPr/>
          <p:nvPr/>
        </p:nvSpPr>
        <p:spPr>
          <a:xfrm>
            <a:off x="1089684" y="2150355"/>
            <a:ext cx="2554365" cy="28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tx1"/>
                </a:solidFill>
              </a:rPr>
              <a:t>Strategic HR Consulting</a:t>
            </a:r>
          </a:p>
          <a:p>
            <a:endParaRPr lang="en-US" sz="1200" b="1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7B3D61-F9BA-C706-2738-6F0F3DBABC3B}"/>
              </a:ext>
            </a:extLst>
          </p:cNvPr>
          <p:cNvSpPr/>
          <p:nvPr/>
        </p:nvSpPr>
        <p:spPr>
          <a:xfrm>
            <a:off x="5206482" y="3486983"/>
            <a:ext cx="1651518" cy="14489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HRBP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B57EA9E-8835-49BB-9BE7-821130DC3363}"/>
              </a:ext>
            </a:extLst>
          </p:cNvPr>
          <p:cNvSpPr/>
          <p:nvPr/>
        </p:nvSpPr>
        <p:spPr>
          <a:xfrm>
            <a:off x="5000834" y="3493643"/>
            <a:ext cx="2062814" cy="1512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HRBP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Focus Areas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890AAA-7162-3D40-8CFD-F226B5D0269F}"/>
              </a:ext>
            </a:extLst>
          </p:cNvPr>
          <p:cNvSpPr/>
          <p:nvPr/>
        </p:nvSpPr>
        <p:spPr>
          <a:xfrm>
            <a:off x="551625" y="3550303"/>
            <a:ext cx="633363" cy="1385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D02217-B91A-A32B-0FD7-41F0113C2F1F}"/>
              </a:ext>
            </a:extLst>
          </p:cNvPr>
          <p:cNvSpPr/>
          <p:nvPr/>
        </p:nvSpPr>
        <p:spPr>
          <a:xfrm>
            <a:off x="657916" y="3630389"/>
            <a:ext cx="2626460" cy="2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tx1"/>
                </a:solidFill>
              </a:rPr>
              <a:t>People Analytics &amp; Interpretation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EC338D-6567-5D52-A171-C88FCB924C56}"/>
              </a:ext>
            </a:extLst>
          </p:cNvPr>
          <p:cNvSpPr/>
          <p:nvPr/>
        </p:nvSpPr>
        <p:spPr>
          <a:xfrm>
            <a:off x="961666" y="5082972"/>
            <a:ext cx="633363" cy="128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ECE2C6-B846-BEA7-7F29-3DF8C0229E23}"/>
              </a:ext>
            </a:extLst>
          </p:cNvPr>
          <p:cNvSpPr/>
          <p:nvPr/>
        </p:nvSpPr>
        <p:spPr>
          <a:xfrm>
            <a:off x="1089682" y="5218330"/>
            <a:ext cx="2684551" cy="97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tx1"/>
                </a:solidFill>
              </a:rPr>
              <a:t>Change Advisors 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736CDF-180C-D8F6-747D-CCEF4952E474}"/>
              </a:ext>
            </a:extLst>
          </p:cNvPr>
          <p:cNvSpPr/>
          <p:nvPr/>
        </p:nvSpPr>
        <p:spPr>
          <a:xfrm>
            <a:off x="8313576" y="2292065"/>
            <a:ext cx="173612" cy="97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904FC3-E820-8BAA-D2E6-88EE433F3521}"/>
              </a:ext>
            </a:extLst>
          </p:cNvPr>
          <p:cNvSpPr/>
          <p:nvPr/>
        </p:nvSpPr>
        <p:spPr>
          <a:xfrm>
            <a:off x="8336122" y="2211763"/>
            <a:ext cx="3544077" cy="787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tx1"/>
                </a:solidFill>
              </a:rPr>
              <a:t>HR Capability &amp; Unit Alignment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4B2E31-07F0-9256-3978-1627DD05E28A}"/>
              </a:ext>
            </a:extLst>
          </p:cNvPr>
          <p:cNvSpPr/>
          <p:nvPr/>
        </p:nvSpPr>
        <p:spPr>
          <a:xfrm>
            <a:off x="8819262" y="3550304"/>
            <a:ext cx="173612" cy="119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188EA-B17A-DA8C-8EBC-758F18734F30}"/>
              </a:ext>
            </a:extLst>
          </p:cNvPr>
          <p:cNvSpPr/>
          <p:nvPr/>
        </p:nvSpPr>
        <p:spPr>
          <a:xfrm>
            <a:off x="8835991" y="3486984"/>
            <a:ext cx="3072200" cy="97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tx1"/>
                </a:solidFill>
              </a:rPr>
              <a:t>HR Program Implementation &amp; Analysis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B86899-D884-9A0D-B1C8-78A1295E9FA8}"/>
              </a:ext>
            </a:extLst>
          </p:cNvPr>
          <p:cNvSpPr/>
          <p:nvPr/>
        </p:nvSpPr>
        <p:spPr>
          <a:xfrm>
            <a:off x="8384612" y="5082972"/>
            <a:ext cx="173612" cy="119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19CC4E-D0F3-D6B5-9AA8-8805B6BA0879}"/>
              </a:ext>
            </a:extLst>
          </p:cNvPr>
          <p:cNvSpPr/>
          <p:nvPr/>
        </p:nvSpPr>
        <p:spPr>
          <a:xfrm>
            <a:off x="8323478" y="4871399"/>
            <a:ext cx="3736840" cy="978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tx1"/>
                </a:solidFill>
              </a:rPr>
              <a:t>Organizational Development &amp; Effectiveness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13" grpId="0" animBg="1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090BC03-1364-B983-A7FD-D48007CD67D4}"/>
              </a:ext>
            </a:extLst>
          </p:cNvPr>
          <p:cNvGrpSpPr/>
          <p:nvPr/>
        </p:nvGrpSpPr>
        <p:grpSpPr>
          <a:xfrm>
            <a:off x="3541843" y="707012"/>
            <a:ext cx="8433847" cy="5923008"/>
            <a:chOff x="4578286" y="1036949"/>
            <a:chExt cx="7409466" cy="5203595"/>
          </a:xfrm>
        </p:grpSpPr>
        <p:pic>
          <p:nvPicPr>
            <p:cNvPr id="11" name="Picture 10" descr="A long shot of a road&#10;&#10;Description automatically generated">
              <a:extLst>
                <a:ext uri="{FF2B5EF4-FFF2-40B4-BE49-F238E27FC236}">
                  <a16:creationId xmlns:a16="http://schemas.microsoft.com/office/drawing/2014/main" id="{36824C48-E8FD-853D-44C7-C385DDFEB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6361"/>
            <a:stretch/>
          </p:blipFill>
          <p:spPr>
            <a:xfrm>
              <a:off x="4578286" y="1036949"/>
              <a:ext cx="7409466" cy="520359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EDCC8D-F481-8B1C-1D11-5550DD852D81}"/>
                </a:ext>
              </a:extLst>
            </p:cNvPr>
            <p:cNvSpPr/>
            <p:nvPr/>
          </p:nvSpPr>
          <p:spPr>
            <a:xfrm>
              <a:off x="5260157" y="4242062"/>
              <a:ext cx="433633" cy="377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6A0A72-7395-35BA-6FBB-BB5B91C2941C}"/>
                </a:ext>
              </a:extLst>
            </p:cNvPr>
            <p:cNvSpPr/>
            <p:nvPr/>
          </p:nvSpPr>
          <p:spPr>
            <a:xfrm>
              <a:off x="6260969" y="2471394"/>
              <a:ext cx="433633" cy="377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48AF55-AD13-9860-33D0-9F21C218B70D}"/>
                </a:ext>
              </a:extLst>
            </p:cNvPr>
            <p:cNvSpPr/>
            <p:nvPr/>
          </p:nvSpPr>
          <p:spPr>
            <a:xfrm>
              <a:off x="9136145" y="4205926"/>
              <a:ext cx="433633" cy="377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86297E-0200-1BB4-CC5C-52581432CB8D}"/>
                </a:ext>
              </a:extLst>
            </p:cNvPr>
            <p:cNvSpPr/>
            <p:nvPr/>
          </p:nvSpPr>
          <p:spPr>
            <a:xfrm>
              <a:off x="8946661" y="2510672"/>
              <a:ext cx="433633" cy="377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D69C374-EBE8-7DA3-3A5A-E2CD4AB43D82}"/>
                </a:ext>
              </a:extLst>
            </p:cNvPr>
            <p:cNvSpPr/>
            <p:nvPr/>
          </p:nvSpPr>
          <p:spPr>
            <a:xfrm>
              <a:off x="11125200" y="1396739"/>
              <a:ext cx="433633" cy="377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0415B72-491A-C65F-9ABC-33DEAA31924B}"/>
              </a:ext>
            </a:extLst>
          </p:cNvPr>
          <p:cNvSpPr/>
          <p:nvPr/>
        </p:nvSpPr>
        <p:spPr>
          <a:xfrm>
            <a:off x="3781121" y="3701676"/>
            <a:ext cx="1557431" cy="566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Define the Need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3C8689-9ED1-D3C7-9A19-3BF7B6C15DD1}"/>
              </a:ext>
            </a:extLst>
          </p:cNvPr>
          <p:cNvSpPr/>
          <p:nvPr/>
        </p:nvSpPr>
        <p:spPr>
          <a:xfrm>
            <a:off x="9211699" y="4176407"/>
            <a:ext cx="1595951" cy="566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 the Current Model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5FD827-6965-5841-004F-1F7B1B01E089}"/>
              </a:ext>
            </a:extLst>
          </p:cNvPr>
          <p:cNvSpPr/>
          <p:nvPr/>
        </p:nvSpPr>
        <p:spPr>
          <a:xfrm>
            <a:off x="4635192" y="1632181"/>
            <a:ext cx="2137524" cy="566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 the HRBP Operating Model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285508-954B-3FCB-DC6B-4204F5314D61}"/>
              </a:ext>
            </a:extLst>
          </p:cNvPr>
          <p:cNvSpPr/>
          <p:nvPr/>
        </p:nvSpPr>
        <p:spPr>
          <a:xfrm>
            <a:off x="7322583" y="1350817"/>
            <a:ext cx="2814514" cy="566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Building Together: Assessing Needs &amp; Hiring Right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A0687D-BF5A-7B98-EDDC-17C90FC7DD6D}"/>
              </a:ext>
            </a:extLst>
          </p:cNvPr>
          <p:cNvSpPr/>
          <p:nvPr/>
        </p:nvSpPr>
        <p:spPr>
          <a:xfrm>
            <a:off x="10029416" y="388858"/>
            <a:ext cx="1976126" cy="566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the Change Mgt. Plan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6F913D6E-EC41-2A0A-0469-35AB23A153AE}"/>
              </a:ext>
            </a:extLst>
          </p:cNvPr>
          <p:cNvSpPr/>
          <p:nvPr/>
        </p:nvSpPr>
        <p:spPr>
          <a:xfrm>
            <a:off x="8602835" y="533691"/>
            <a:ext cx="316231" cy="5669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EF863A-E723-142C-AA7F-951166E2161B}"/>
              </a:ext>
            </a:extLst>
          </p:cNvPr>
          <p:cNvSpPr/>
          <p:nvPr/>
        </p:nvSpPr>
        <p:spPr>
          <a:xfrm>
            <a:off x="216310" y="227981"/>
            <a:ext cx="3056625" cy="640204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92000"/>
                </a:schemeClr>
              </a:gs>
              <a:gs pos="41000">
                <a:schemeClr val="bg1">
                  <a:lumMod val="95000"/>
                </a:schemeClr>
              </a:gs>
              <a:gs pos="87000">
                <a:schemeClr val="bg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E37D7-7211-B703-268E-E2A3FA5A9F27}"/>
              </a:ext>
            </a:extLst>
          </p:cNvPr>
          <p:cNvSpPr/>
          <p:nvPr/>
        </p:nvSpPr>
        <p:spPr>
          <a:xfrm>
            <a:off x="216310" y="859317"/>
            <a:ext cx="3005191" cy="5056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</a:rPr>
              <a:t>Pre-Implementation Roadmap</a:t>
            </a:r>
          </a:p>
        </p:txBody>
      </p:sp>
    </p:spTree>
    <p:extLst>
      <p:ext uri="{BB962C8B-B14F-4D97-AF65-F5344CB8AC3E}">
        <p14:creationId xmlns:p14="http://schemas.microsoft.com/office/powerpoint/2010/main" val="2566254749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58CAB0-DDDD-8E42-8715-79BD1402BECB}" vid="{EC9F5A20-6D19-7048-A333-7BEF17D9B2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usc_ppt_substitute_fonts_wide</Template>
  <TotalTime>1325</TotalTime>
  <Words>758</Words>
  <Application>Microsoft Macintosh PowerPoint</Application>
  <PresentationFormat>Widescreen</PresentationFormat>
  <Paragraphs>126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Impact</vt:lpstr>
      <vt:lpstr>UofSC Simple Theme</vt:lpstr>
      <vt:lpstr>HR Forum  August 25, 2025</vt:lpstr>
      <vt:lpstr>Agenda</vt:lpstr>
      <vt:lpstr>PowerPoint Presentation</vt:lpstr>
      <vt:lpstr>HRedefined updates</vt:lpstr>
      <vt:lpstr>PowerPoint Presentation</vt:lpstr>
      <vt:lpstr>HR Business Partner Model</vt:lpstr>
      <vt:lpstr>Understanding HR partnerships</vt:lpstr>
      <vt:lpstr>hr business partner focus areas</vt:lpstr>
      <vt:lpstr>PowerPoint Presentation</vt:lpstr>
      <vt:lpstr>5 phase implementation </vt:lpstr>
      <vt:lpstr>5 phase implementation, continued</vt:lpstr>
      <vt:lpstr>Growing Together, Leading with purpose</vt:lpstr>
      <vt:lpstr>PowerPoint Presentation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Donnelly, Cathy</dc:creator>
  <cp:lastModifiedBy>Hunter, Jasmine</cp:lastModifiedBy>
  <cp:revision>28</cp:revision>
  <dcterms:created xsi:type="dcterms:W3CDTF">2024-07-17T14:23:04Z</dcterms:created>
  <dcterms:modified xsi:type="dcterms:W3CDTF">2025-08-25T18:12:35Z</dcterms:modified>
</cp:coreProperties>
</file>