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7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8" autoAdjust="0"/>
    <p:restoredTop sz="83873" autoAdjust="0"/>
  </p:normalViewPr>
  <p:slideViewPr>
    <p:cSldViewPr snapToGrid="0" snapToObjects="1">
      <p:cViewPr varScale="1">
        <p:scale>
          <a:sx n="102" d="100"/>
          <a:sy n="102" d="100"/>
        </p:scale>
        <p:origin x="8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63" d="100"/>
          <a:sy n="163" d="100"/>
        </p:scale>
        <p:origin x="457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5684E1E-E540-AC43-BC13-F90D5530553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041BA6-039E-8F4D-B7F7-3C8E20B40A7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038C9C-4B69-864E-9EEE-DFA43CC144D2}" type="datetimeFigureOut">
              <a:rPr lang="en-US" smtClean="0"/>
              <a:t>3/5/25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469921-4617-FB4C-9847-172FF83023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50DCBB-D829-754E-9E76-36A9E36432E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947A92-5E9C-F94E-8B11-4D34C67A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221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D9A61E-B1D6-C34D-A321-B3E90F6DE630}" type="datetimeFigureOut">
              <a:rPr lang="en-US" smtClean="0"/>
              <a:t>3/5/25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A3E603-0EE4-3042-9661-047EB577E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949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WordVisi_MSFontService"/>
              </a:rPr>
              <a:t>full-time, RGP and TLE employees can measure the full USC experience – benefits,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A3E603-0EE4-3042-9661-047EB577E4A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43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Categories of survey questions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A3E603-0EE4-3042-9661-047EB577E4A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872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C6703-D0F7-E745-A687-AC990D0C464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734056"/>
            <a:ext cx="9144000" cy="2387600"/>
          </a:xfrm>
        </p:spPr>
        <p:txBody>
          <a:bodyPr anchor="b"/>
          <a:lstStyle>
            <a:lvl1pPr algn="ctr">
              <a:defRPr sz="6000">
                <a:latin typeface="Impact" panose="020B080603090205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E6FFF2-58E4-794E-892D-6FF45321C2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313939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7C03E-EF71-2C40-9E45-BF08314EE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5991633"/>
            <a:ext cx="2587831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University of South Carolina logo.">
            <a:extLst>
              <a:ext uri="{FF2B5EF4-FFF2-40B4-BE49-F238E27FC236}">
                <a16:creationId xmlns:a16="http://schemas.microsoft.com/office/drawing/2014/main" id="{C81DC1BB-A980-8448-BB01-0788DE4349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09370" y="4429919"/>
            <a:ext cx="3173260" cy="211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40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onclus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24E78-1993-A540-9F01-A28635FB48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656521"/>
            <a:ext cx="10515600" cy="2187986"/>
          </a:xfrm>
        </p:spPr>
        <p:txBody>
          <a:bodyPr anchor="t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Conclusion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1F37B-372F-0146-A20D-449355B2540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867949"/>
            <a:ext cx="5493794" cy="1500187"/>
          </a:xfrm>
        </p:spPr>
        <p:txBody>
          <a:bodyPr anchor="b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Name</a:t>
            </a:r>
          </a:p>
          <a:p>
            <a:pPr lvl="0"/>
            <a:r>
              <a:rPr lang="en-US" dirty="0"/>
              <a:t>Title</a:t>
            </a:r>
          </a:p>
          <a:p>
            <a:pPr lvl="0"/>
            <a:r>
              <a:rPr lang="en-US" dirty="0"/>
              <a:t>Email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3EDFD73-0710-2244-860D-4BA6234A0E5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8726555" y="5790260"/>
            <a:ext cx="2892287" cy="57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77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9ED37-4F17-3341-80DD-6302FD9C03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6E732-1F86-874D-B35F-F0D15E08E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C13372-CC48-6246-83C0-B536F3DCA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5CF31-8755-3E42-B89A-9D67D96D7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4323"/>
            <a:ext cx="2635332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65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24E78-1993-A540-9F01-A28635FB4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1F37B-372F-0146-A20D-449355B25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2017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DC64B-5CD5-7341-B6E0-9B4F677F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18467-A91D-B840-9781-A402C93E7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4322"/>
            <a:ext cx="2665021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17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BC8D6-6BCB-BD4B-B6E0-92A778004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4099C-8353-F44E-8406-26AC07974C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437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F8CC49-08EF-8048-B6B2-BC247008F0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437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CCBEF1-4544-884E-86EB-537413909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7F880-2CCE-9044-8CE8-A7CF47CE5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4323"/>
            <a:ext cx="2688771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532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CE802-B46A-204D-94D4-E50D913AE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D7812B-2A55-D049-A1C2-A4C973ACA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58766B-6B24-3B45-B55F-3D85F881F9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3921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A7F728-2418-1540-9191-5FDFA36D85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948585-BFC1-9148-A0B5-07C83C2F21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3921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1371BF-1A9F-5641-95DB-6C0FE67BB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121846-D4EB-5949-B8F3-E40099164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4323"/>
            <a:ext cx="2682834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83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59A27-C210-CF48-97F8-943B5EBAC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5EC86A-0D15-764F-AA81-41016E208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633FAA-B5EA-C54D-A18B-17F16CA5F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5974"/>
            <a:ext cx="2670958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224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BC8BA86-4F41-AF40-BBD9-45DCB3C33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538831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E991BC-E157-B340-860E-81A4EBD04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6805CF-1707-5749-8109-20FA44953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4322"/>
            <a:ext cx="2605644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746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654A1-6207-5141-AAB1-9A7630DA9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9F95B-0887-9F4F-BA1C-0B9CBE5AE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6515B1-8A32-AB43-82F2-51A60BC2E3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3D973-68F9-5B46-A3D8-B7AF20B00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A68CE-A588-FE4D-9C1E-5BE4A1A82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4323"/>
            <a:ext cx="2670958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330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75185-7056-B946-8F27-7890BB2A3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0AF3B6-3151-9346-B00D-EBED7ED75F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5EF208-3C62-3840-A816-A69F27E0BF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0C1DD0-6624-6048-953E-41055A0D3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4C492C-9027-2B43-9637-56046A063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4323"/>
            <a:ext cx="2676896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403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4BC199-4655-F541-83EE-721E1D086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445D78-BC86-6C4A-8173-07BC8BF4F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2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9E362-4DC4-BA42-AD46-DCFCBF72CE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0043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AB465-CD1B-7A41-8A74-7F4A07B232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00432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9AFF7-6653-6A4D-A979-64D2F5BECA2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A0032F1-0121-BE4C-B781-236291AD797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 t="4530" b="4530"/>
          <a:stretch/>
        </p:blipFill>
        <p:spPr>
          <a:xfrm>
            <a:off x="9022846" y="5946775"/>
            <a:ext cx="2695388" cy="487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13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tx1"/>
          </a:solidFill>
          <a:latin typeface="Impact" panose="020B080603090205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C7E89-62C2-B143-BEBA-CA6D34981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579" y="3665825"/>
            <a:ext cx="11242868" cy="2682579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200" b="1" i="0" dirty="0">
                <a:solidFill>
                  <a:schemeClr val="tx2"/>
                </a:solidFill>
                <a:effectLst/>
                <a:latin typeface="Berlingske Sans"/>
              </a:rPr>
              <a:t>Your voice matters.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Berlingske Sans"/>
              </a:rPr>
              <a:t>Impact South Carolina by sharing your thoughts and experiences as a full-time, research grant or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Berlingske Sans"/>
              </a:rPr>
              <a:t>time-limited 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Berlingske Sans"/>
              </a:rPr>
              <a:t>faculty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Berlingske Sans"/>
              </a:rPr>
              <a:t>or 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Berlingske Sans"/>
              </a:rPr>
              <a:t>staff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Berlingske Sans"/>
              </a:rPr>
              <a:t> member in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400" b="1" i="0" dirty="0">
                <a:solidFill>
                  <a:schemeClr val="tx2"/>
                </a:solidFill>
                <a:effectLst/>
                <a:latin typeface="Berlingske Sans"/>
              </a:rPr>
              <a:t>USC’s Employee Insights Survey,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Berlingske Sans"/>
              </a:rPr>
              <a:t>administered through 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Berlingske Sans"/>
              </a:rPr>
              <a:t>email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Berlingske Sans"/>
              </a:rPr>
              <a:t> by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Berlingske Sans"/>
              </a:rPr>
              <a:t>ModernThink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Berlingske Sans"/>
              </a:rPr>
              <a:t>, from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b="1" i="0" dirty="0">
                <a:solidFill>
                  <a:schemeClr val="tx2"/>
                </a:solidFill>
                <a:effectLst/>
                <a:latin typeface="Berlingske Sans"/>
              </a:rPr>
              <a:t>March 17 to March 31, 2025.</a:t>
            </a:r>
            <a:endParaRPr lang="en-US" sz="3200" b="1" dirty="0">
              <a:solidFill>
                <a:schemeClr val="tx2"/>
              </a:solidFill>
            </a:endParaRPr>
          </a:p>
        </p:txBody>
      </p:sp>
      <p:pic>
        <p:nvPicPr>
          <p:cNvPr id="1026" name="Picture 2" descr="Banner Image">
            <a:extLst>
              <a:ext uri="{FF2B5EF4-FFF2-40B4-BE49-F238E27FC236}">
                <a16:creationId xmlns:a16="http://schemas.microsoft.com/office/drawing/2014/main" id="{0CEDFC2B-34E9-D578-9A30-CDFB33A418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88" r="14848"/>
          <a:stretch/>
        </p:blipFill>
        <p:spPr bwMode="auto">
          <a:xfrm>
            <a:off x="463579" y="332075"/>
            <a:ext cx="6000751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2141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 descr="Megaphone with solid fill">
            <a:extLst>
              <a:ext uri="{FF2B5EF4-FFF2-40B4-BE49-F238E27FC236}">
                <a16:creationId xmlns:a16="http://schemas.microsoft.com/office/drawing/2014/main" id="{D33B6A55-C0E5-3446-6CD0-6CBC580AC3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1362082" flipH="1">
            <a:off x="4547321" y="-824779"/>
            <a:ext cx="7873279" cy="7873279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7935D8F-6B72-EE24-031A-A6EE6FE8C7DB}"/>
              </a:ext>
            </a:extLst>
          </p:cNvPr>
          <p:cNvSpPr txBox="1"/>
          <p:nvPr/>
        </p:nvSpPr>
        <p:spPr>
          <a:xfrm>
            <a:off x="68053" y="148153"/>
            <a:ext cx="7442200" cy="6231493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Calibri" panose="020F0502020204030204" pitchFamily="34" charset="0"/>
              </a:rPr>
              <a:t>Accreditation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Calibri" panose="020F0502020204030204" pitchFamily="34" charset="0"/>
              </a:rPr>
              <a:t>Benefits &amp; Compensation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Calibri" panose="020F0502020204030204" pitchFamily="34" charset="0"/>
              </a:rPr>
              <a:t>Collaboration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Calibri" panose="020F0502020204030204" pitchFamily="34" charset="0"/>
              </a:rPr>
              <a:t>Communication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Calibri" panose="020F0502020204030204" pitchFamily="34" charset="0"/>
              </a:rPr>
              <a:t>Confidence in Senior Leadership 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Calibri" panose="020F0502020204030204" pitchFamily="34" charset="0"/>
              </a:rPr>
              <a:t>Department Chair/Supervisor Effectiveness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Calibri" panose="020F0502020204030204" pitchFamily="34" charset="0"/>
              </a:rPr>
              <a:t>Faculty Experience (Faculty only)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Calibri" panose="020F0502020204030204" pitchFamily="34" charset="0"/>
              </a:rPr>
              <a:t>Faculty and Staff Well-being </a:t>
            </a:r>
            <a:endParaRPr lang="en-US" sz="3200" b="0" i="0" dirty="0">
              <a:effectLst/>
              <a:latin typeface="Calibri" panose="020F0502020204030204" pitchFamily="34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Inclu</a:t>
            </a:r>
            <a:r>
              <a:rPr lang="en-US" sz="2400" b="0" i="0" dirty="0">
                <a:effectLst/>
                <a:latin typeface="Calibri" panose="020F0502020204030204" pitchFamily="34" charset="0"/>
              </a:rPr>
              <a:t>sion, Belonging and Community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Job Satisfaction </a:t>
            </a:r>
            <a:r>
              <a:rPr lang="en-US" sz="2400" b="0" i="0" dirty="0">
                <a:effectLst/>
                <a:latin typeface="Calibri" panose="020F0502020204030204" pitchFamily="34" charset="0"/>
              </a:rPr>
              <a:t>and Support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Mission </a:t>
            </a:r>
            <a:r>
              <a:rPr lang="en-US" sz="2400" b="0" i="0" dirty="0">
                <a:effectLst/>
                <a:latin typeface="Calibri" panose="020F0502020204030204" pitchFamily="34" charset="0"/>
              </a:rPr>
              <a:t>and Pride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Calibri" panose="020F0502020204030204" pitchFamily="34" charset="0"/>
              </a:rPr>
              <a:t>Performance Management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Calibri" panose="020F0502020204030204" pitchFamily="34" charset="0"/>
              </a:rPr>
              <a:t>Policy, Resources, Efficiency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Calibri" panose="020F0502020204030204" pitchFamily="34" charset="0"/>
              </a:rPr>
              <a:t>Professional Development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Shared Governance</a:t>
            </a:r>
            <a:endParaRPr lang="en-US" sz="2800" b="0" i="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E589CB5-0F3B-0671-963D-4A6DB62926DB}"/>
              </a:ext>
            </a:extLst>
          </p:cNvPr>
          <p:cNvSpPr txBox="1"/>
          <p:nvPr/>
        </p:nvSpPr>
        <p:spPr>
          <a:xfrm rot="1577232">
            <a:off x="6208589" y="1917816"/>
            <a:ext cx="455073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Berlingske Sans XCn XBd" panose="02000906040000020004" pitchFamily="50" charset="0"/>
              </a:rPr>
              <a:t>CHAMPION PARTICIPATION &amp; SHARE YOUR THOUGHTS ON </a:t>
            </a:r>
          </a:p>
          <a:p>
            <a:r>
              <a:rPr lang="en-US" sz="3600" dirty="0">
                <a:solidFill>
                  <a:schemeClr val="bg1"/>
                </a:solidFill>
                <a:latin typeface="Berlingske Sans XCn XBd" panose="02000906040000020004" pitchFamily="50" charset="0"/>
              </a:rPr>
              <a:t>THESE TOPICS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86967D-886C-D943-BCB7-FF2E12503FA0}"/>
              </a:ext>
            </a:extLst>
          </p:cNvPr>
          <p:cNvSpPr txBox="1"/>
          <p:nvPr/>
        </p:nvSpPr>
        <p:spPr>
          <a:xfrm>
            <a:off x="10192189" y="499341"/>
            <a:ext cx="176991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>
                <a:solidFill>
                  <a:schemeClr val="tx2"/>
                </a:solidFill>
                <a:latin typeface="Berlingske Sans XCn XBd" panose="02000906040000020004" pitchFamily="50" charset="0"/>
              </a:rPr>
              <a:t>18-20</a:t>
            </a:r>
            <a:r>
              <a:rPr lang="en-US" sz="2800" dirty="0">
                <a:latin typeface="Berlingske Sans XCn XBd" panose="02000906040000020004" pitchFamily="50" charset="0"/>
              </a:rPr>
              <a:t> minutes to complete</a:t>
            </a:r>
          </a:p>
        </p:txBody>
      </p:sp>
      <p:pic>
        <p:nvPicPr>
          <p:cNvPr id="26" name="Graphic 25" descr="Clock with solid fill">
            <a:extLst>
              <a:ext uri="{FF2B5EF4-FFF2-40B4-BE49-F238E27FC236}">
                <a16:creationId xmlns:a16="http://schemas.microsoft.com/office/drawing/2014/main" id="{502C9C73-A1BC-F505-A9B4-8DA31AC4B5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92189" y="399039"/>
            <a:ext cx="726650" cy="72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000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B4235-D5D4-3E1C-3833-C5834BCFB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B5D23C-6B3A-4C05-7520-BCCC6AEAC8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410" y="292054"/>
            <a:ext cx="5564096" cy="13255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086DDC0-F517-9D0D-6600-8279233886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8492" y="788507"/>
            <a:ext cx="5099098" cy="43804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C841A71-2090-37B1-5933-84B4E5F73196}"/>
              </a:ext>
            </a:extLst>
          </p:cNvPr>
          <p:cNvSpPr txBox="1"/>
          <p:nvPr/>
        </p:nvSpPr>
        <p:spPr>
          <a:xfrm>
            <a:off x="475510" y="1452517"/>
            <a:ext cx="595213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USC’s Employee Insights Survey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is the </a:t>
            </a:r>
            <a:r>
              <a:rPr lang="en-US" sz="2400" b="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ModernThink</a:t>
            </a:r>
            <a:r>
              <a:rPr lang="en-US" sz="2400" b="0" i="1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Great Colleges to Work For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survey and one of the most respected employee engagement assessments in higher education, providing valuable insights into workplace culture, leadership, and job satisfaction.</a:t>
            </a:r>
          </a:p>
          <a:p>
            <a:endParaRPr lang="en-US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ModernThink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ensures your confidentiality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These survey results will establish a baseline for future feedback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You will help shape institutional priorities</a:t>
            </a:r>
          </a:p>
          <a:p>
            <a:endParaRPr lang="en-US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43244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D9E5D-8AD5-0093-12AA-51D131F04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LEARN MORE….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01E945E-F136-100A-6AF2-C1BF1B9AFA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8100" y="365125"/>
            <a:ext cx="5514280" cy="551428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D8710BF-09AA-8F0D-DB69-50F2810269C9}"/>
              </a:ext>
            </a:extLst>
          </p:cNvPr>
          <p:cNvSpPr txBox="1"/>
          <p:nvPr/>
        </p:nvSpPr>
        <p:spPr>
          <a:xfrm>
            <a:off x="838200" y="1522889"/>
            <a:ext cx="5765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USC’s Employee Insights Survey Webpage 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FAQs</a:t>
            </a:r>
          </a:p>
          <a:p>
            <a:endParaRPr lang="en-US" sz="3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Leader’s Edge Forum</a:t>
            </a:r>
          </a:p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March 6, 3-4pm</a:t>
            </a:r>
          </a:p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Teams Link on Webpage</a:t>
            </a:r>
          </a:p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Kim Pruitt with Guest, </a:t>
            </a:r>
          </a:p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Provost Donna Arnett</a:t>
            </a:r>
          </a:p>
        </p:txBody>
      </p:sp>
    </p:spTree>
    <p:extLst>
      <p:ext uri="{BB962C8B-B14F-4D97-AF65-F5344CB8AC3E}">
        <p14:creationId xmlns:p14="http://schemas.microsoft.com/office/powerpoint/2010/main" val="113250121"/>
      </p:ext>
    </p:extLst>
  </p:cSld>
  <p:clrMapOvr>
    <a:masterClrMapping/>
  </p:clrMapOvr>
</p:sld>
</file>

<file path=ppt/theme/theme1.xml><?xml version="1.0" encoding="utf-8"?>
<a:theme xmlns:a="http://schemas.openxmlformats.org/drawingml/2006/main" name="UofSC Simple Theme">
  <a:themeElements>
    <a:clrScheme name="Custom 1">
      <a:dk1>
        <a:srgbClr val="000000"/>
      </a:dk1>
      <a:lt1>
        <a:srgbClr val="FFFFFF"/>
      </a:lt1>
      <a:dk2>
        <a:srgbClr val="73000A"/>
      </a:dk2>
      <a:lt2>
        <a:srgbClr val="E7E6E6"/>
      </a:lt2>
      <a:accent1>
        <a:srgbClr val="0D3841"/>
      </a:accent1>
      <a:accent2>
        <a:srgbClr val="E23B38"/>
      </a:accent2>
      <a:accent3>
        <a:srgbClr val="759005"/>
      </a:accent3>
      <a:accent4>
        <a:srgbClr val="FFF89E"/>
      </a:accent4>
      <a:accent5>
        <a:srgbClr val="3277B6"/>
      </a:accent5>
      <a:accent6>
        <a:srgbClr val="C1D832"/>
      </a:accent6>
      <a:hlink>
        <a:srgbClr val="73000A"/>
      </a:hlink>
      <a:folHlink>
        <a:srgbClr val="E23B38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258CAB0-DDDD-8E42-8715-79BD1402BECB}" vid="{EC9F5A20-6D19-7048-A333-7BEF17D9B2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39389c5-eedd-4929-bd9c-6753242443e3">
      <Terms xmlns="http://schemas.microsoft.com/office/infopath/2007/PartnerControls"/>
    </lcf76f155ced4ddcb4097134ff3c332f>
    <TaxCatchAll xmlns="ca611f15-aa59-4264-9557-3057c7dd33dd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BD3808A980794E8E59CADD17D5CDFC" ma:contentTypeVersion="11" ma:contentTypeDescription="Create a new document." ma:contentTypeScope="" ma:versionID="4e2217a51b86addcadff24ca89d81a52">
  <xsd:schema xmlns:xsd="http://www.w3.org/2001/XMLSchema" xmlns:xs="http://www.w3.org/2001/XMLSchema" xmlns:p="http://schemas.microsoft.com/office/2006/metadata/properties" xmlns:ns2="439389c5-eedd-4929-bd9c-6753242443e3" xmlns:ns3="ca611f15-aa59-4264-9557-3057c7dd33dd" targetNamespace="http://schemas.microsoft.com/office/2006/metadata/properties" ma:root="true" ma:fieldsID="7c3144c02784f7f5ed8303424dbb5dda" ns2:_="" ns3:_="">
    <xsd:import namespace="439389c5-eedd-4929-bd9c-6753242443e3"/>
    <xsd:import namespace="ca611f15-aa59-4264-9557-3057c7dd33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9389c5-eedd-4929-bd9c-6753242443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0eb1200-ba6e-4cde-9974-9e593fd12a0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611f15-aa59-4264-9557-3057c7dd33d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9c79735-b431-46de-866e-7ee37c9765c8}" ma:internalName="TaxCatchAll" ma:showField="CatchAllData" ma:web="ca611f15-aa59-4264-9557-3057c7dd33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0D46A9-B0DD-4EA1-95EC-A3D2D1FF3F33}">
  <ds:schemaRefs>
    <ds:schemaRef ds:uri="http://www.w3.org/XML/1998/namespace"/>
    <ds:schemaRef ds:uri="http://purl.org/dc/elements/1.1/"/>
    <ds:schemaRef ds:uri="http://schemas.microsoft.com/office/2006/metadata/properties"/>
    <ds:schemaRef ds:uri="ca611f15-aa59-4264-9557-3057c7dd33dd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439389c5-eedd-4929-bd9c-6753242443e3"/>
    <ds:schemaRef ds:uri="http://schemas.microsoft.com/office/2006/documentManagement/typ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DF91C10-3A43-4636-BDB4-E5C3611829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B4EB101-4899-4D30-9628-01FEE77357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9389c5-eedd-4929-bd9c-6753242443e3"/>
    <ds:schemaRef ds:uri="ca611f15-aa59-4264-9557-3057c7dd33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usc_ppt_substitute_fonts_wide (4)</Template>
  <TotalTime>104</TotalTime>
  <Words>218</Words>
  <Application>Microsoft Macintosh PowerPoint</Application>
  <PresentationFormat>Widescreen</PresentationFormat>
  <Paragraphs>40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Berlingske Sans</vt:lpstr>
      <vt:lpstr>Berlingske Sans XCn XBd</vt:lpstr>
      <vt:lpstr>Calibri</vt:lpstr>
      <vt:lpstr>Impact</vt:lpstr>
      <vt:lpstr>WordVisi_MSFontService</vt:lpstr>
      <vt:lpstr>UofSC Simple Theme</vt:lpstr>
      <vt:lpstr>PowerPoint Presentation</vt:lpstr>
      <vt:lpstr>PowerPoint Presentation</vt:lpstr>
      <vt:lpstr>PowerPoint Presentation</vt:lpstr>
      <vt:lpstr>LEARN MORE….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Pruitt, Kimberley</dc:creator>
  <cp:lastModifiedBy>Outten, Wayne</cp:lastModifiedBy>
  <cp:revision>3</cp:revision>
  <dcterms:created xsi:type="dcterms:W3CDTF">2025-03-04T22:05:54Z</dcterms:created>
  <dcterms:modified xsi:type="dcterms:W3CDTF">2025-03-05T12:49:06Z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0x0101005EBD3808A980794E8E59CADD17D5CDFC</vt:lpwstr>
  </property>
</Properties>
</file>